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5"/>
  </p:notesMasterIdLst>
  <p:sldIdLst>
    <p:sldId id="258" r:id="rId2"/>
    <p:sldId id="259" r:id="rId3"/>
    <p:sldId id="290" r:id="rId4"/>
    <p:sldId id="291" r:id="rId5"/>
    <p:sldId id="286" r:id="rId6"/>
    <p:sldId id="260" r:id="rId7"/>
    <p:sldId id="293" r:id="rId8"/>
    <p:sldId id="287" r:id="rId9"/>
    <p:sldId id="279" r:id="rId10"/>
    <p:sldId id="292" r:id="rId11"/>
    <p:sldId id="262" r:id="rId12"/>
    <p:sldId id="295" r:id="rId13"/>
    <p:sldId id="301" r:id="rId14"/>
    <p:sldId id="294" r:id="rId15"/>
    <p:sldId id="266" r:id="rId16"/>
    <p:sldId id="299" r:id="rId17"/>
    <p:sldId id="298" r:id="rId18"/>
    <p:sldId id="280" r:id="rId19"/>
    <p:sldId id="281" r:id="rId20"/>
    <p:sldId id="264" r:id="rId21"/>
    <p:sldId id="263" r:id="rId22"/>
    <p:sldId id="265" r:id="rId23"/>
    <p:sldId id="267" r:id="rId24"/>
    <p:sldId id="305" r:id="rId25"/>
    <p:sldId id="270" r:id="rId26"/>
    <p:sldId id="271" r:id="rId27"/>
    <p:sldId id="310" r:id="rId28"/>
    <p:sldId id="306" r:id="rId29"/>
    <p:sldId id="307" r:id="rId30"/>
    <p:sldId id="300" r:id="rId31"/>
    <p:sldId id="273" r:id="rId32"/>
    <p:sldId id="288" r:id="rId33"/>
    <p:sldId id="304" r:id="rId34"/>
    <p:sldId id="314" r:id="rId35"/>
    <p:sldId id="272" r:id="rId36"/>
    <p:sldId id="269" r:id="rId37"/>
    <p:sldId id="276" r:id="rId38"/>
    <p:sldId id="289" r:id="rId39"/>
    <p:sldId id="283" r:id="rId40"/>
    <p:sldId id="282" r:id="rId41"/>
    <p:sldId id="278" r:id="rId42"/>
    <p:sldId id="315" r:id="rId43"/>
    <p:sldId id="303" r:id="rId44"/>
    <p:sldId id="317" r:id="rId45"/>
    <p:sldId id="319" r:id="rId46"/>
    <p:sldId id="318" r:id="rId47"/>
    <p:sldId id="284" r:id="rId48"/>
    <p:sldId id="308" r:id="rId49"/>
    <p:sldId id="311" r:id="rId50"/>
    <p:sldId id="312" r:id="rId51"/>
    <p:sldId id="313" r:id="rId52"/>
    <p:sldId id="309" r:id="rId53"/>
    <p:sldId id="296"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A698F6-18C7-45E8-88FA-4DEAB41E6CDF}">
  <a:tblStyle styleId="{26A698F6-18C7-45E8-88FA-4DEAB41E6CD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21"/>
    <p:restoredTop sz="94545"/>
  </p:normalViewPr>
  <p:slideViewPr>
    <p:cSldViewPr snapToGrid="0">
      <p:cViewPr varScale="1">
        <p:scale>
          <a:sx n="92" d="100"/>
          <a:sy n="92" d="100"/>
        </p:scale>
        <p:origin x="168" y="6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154a7203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154a7203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154fd1f583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154fd1f583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154fd1f58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154fd1f58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9041678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9041678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8415" lvl="0" indent="0" algn="l" rtl="0">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Figure: Distribution of food and water lean months, by region</a:t>
            </a:r>
            <a:endParaRPr>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e90416788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e90416788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8415" lvl="0" indent="0" algn="l" rtl="0">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Figure: Seasonal incidence of food and water lean months, by region</a:t>
            </a:r>
            <a:endParaRPr>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90416788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90416788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8415" lvl="0" indent="0" algn="l" rtl="0">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Figure: Farm diversification in relation to dietary diversity, by region</a:t>
            </a:r>
            <a:endParaRPr>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e90416788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e90416788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8415" lvl="0" indent="0" algn="l" rtl="0">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Figure: Reported severity of recent specific hazards, by region</a:t>
            </a:r>
            <a:endParaRPr>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154fd1f583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154fd1f58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154fd1f583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154fd1f583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712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154fd1f583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154fd1f583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55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154fd1f583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154fd1f583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154fd1f583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154fd1f583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154fd1f583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154fd1f583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3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154fd1f583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154fd1f583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154fd1f583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154fd1f583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154fd1f583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154fd1f583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74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154fd1f58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154fd1f58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154fd1f58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154fd1f58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s-ES_tradnl" sz="2800" b="1" dirty="0"/>
              <a:t>Familias productoras a pequeña escala diversificadas: evaluación de la seguridad alimentaria y del agua, la diversidad dietética y la resiliencia climática de los productores de café, cacao y verduras en Nicaragua</a:t>
            </a:r>
          </a:p>
        </p:txBody>
      </p:sp>
      <p:sp>
        <p:nvSpPr>
          <p:cNvPr id="74" name="Google Shape;74;p15"/>
          <p:cNvSpPr txBox="1">
            <a:spLocks noGrp="1"/>
          </p:cNvSpPr>
          <p:nvPr>
            <p:ph type="subTitle" idx="1"/>
          </p:nvPr>
        </p:nvSpPr>
        <p:spPr>
          <a:xfrm>
            <a:off x="311700" y="3340751"/>
            <a:ext cx="8520600" cy="1428957"/>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ES_tradnl" sz="1600" dirty="0"/>
              <a:t>Christopher M. Bacon and William </a:t>
            </a:r>
            <a:r>
              <a:rPr lang="es-ES_tradnl" sz="1600" dirty="0" err="1"/>
              <a:t>Sundstrom</a:t>
            </a:r>
            <a:r>
              <a:rPr lang="es-ES_tradnl" sz="1600" dirty="0"/>
              <a:t> </a:t>
            </a:r>
          </a:p>
          <a:p>
            <a:pPr marL="0" lvl="0" indent="0" algn="ctr" rtl="0">
              <a:spcBef>
                <a:spcPts val="0"/>
              </a:spcBef>
              <a:spcAft>
                <a:spcPts val="0"/>
              </a:spcAft>
              <a:buNone/>
            </a:pPr>
            <a:r>
              <a:rPr lang="es-ES_tradnl" sz="1600" dirty="0"/>
              <a:t>Universidad de Santa Clara</a:t>
            </a:r>
          </a:p>
          <a:p>
            <a:pPr marL="0" lvl="0" indent="0" algn="ctr" rtl="0">
              <a:spcBef>
                <a:spcPts val="0"/>
              </a:spcBef>
              <a:spcAft>
                <a:spcPts val="0"/>
              </a:spcAft>
              <a:buNone/>
            </a:pPr>
            <a:r>
              <a:rPr lang="es-ES_tradnl" sz="1600" dirty="0"/>
              <a:t>Múltiples colaboradores incluyendo: Raúl Diaz, Misael Rivas, María Eugenia Flores Gómez, Katherine Martínez, Helen Hernández, Lideres de PRODECOOP, UNAG-</a:t>
            </a:r>
            <a:r>
              <a:rPr lang="es-ES_tradnl" sz="1600" dirty="0" err="1"/>
              <a:t>PCaC</a:t>
            </a:r>
            <a:r>
              <a:rPr lang="es-ES_tradnl" sz="1600" dirty="0"/>
              <a:t> Nacional y Estelí y Madriz, Cooperativa </a:t>
            </a:r>
            <a:r>
              <a:rPr lang="es-ES_tradnl" sz="1600" dirty="0" err="1"/>
              <a:t>Cosromojin</a:t>
            </a:r>
            <a:r>
              <a:rPr lang="es-ES_tradnl" sz="1600" dirty="0"/>
              <a:t>, Cooperativa Nueva </a:t>
            </a:r>
            <a:r>
              <a:rPr lang="es-ES_tradnl" sz="1600" dirty="0" err="1"/>
              <a:t>Waslala</a:t>
            </a:r>
            <a:r>
              <a:rPr lang="es-ES_tradnl" sz="16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46D0-F905-8B78-AAB2-5523762AAC88}"/>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F817278A-EF07-7044-8C5F-725984AED118}"/>
              </a:ext>
            </a:extLst>
          </p:cNvPr>
          <p:cNvPicPr>
            <a:picLocks noChangeAspect="1"/>
          </p:cNvPicPr>
          <p:nvPr/>
        </p:nvPicPr>
        <p:blipFill>
          <a:blip r:embed="rId2"/>
          <a:stretch>
            <a:fillRect/>
          </a:stretch>
        </p:blipFill>
        <p:spPr>
          <a:xfrm>
            <a:off x="77357" y="-23399"/>
            <a:ext cx="9024121" cy="5050971"/>
          </a:xfrm>
          <a:prstGeom prst="rect">
            <a:avLst/>
          </a:prstGeom>
        </p:spPr>
      </p:pic>
    </p:spTree>
    <p:extLst>
      <p:ext uri="{BB962C8B-B14F-4D97-AF65-F5344CB8AC3E}">
        <p14:creationId xmlns:p14="http://schemas.microsoft.com/office/powerpoint/2010/main" val="1709454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r>
              <a:rPr lang="es-ES_tradnl" sz="1800" b="1" dirty="0">
                <a:latin typeface="+mj-lt"/>
              </a:rPr>
              <a:t>Pregunta de Investigación (PI) </a:t>
            </a:r>
            <a:r>
              <a:rPr lang="es-ES_tradnl" sz="1800" b="1" i="0" u="none" strike="noStrike" dirty="0">
                <a:solidFill>
                  <a:srgbClr val="000000"/>
                </a:solidFill>
                <a:effectLst/>
                <a:latin typeface="+mj-lt"/>
              </a:rPr>
              <a:t>1: </a:t>
            </a:r>
            <a:r>
              <a:rPr lang="es-ES_tradnl" sz="1800" dirty="0">
                <a:solidFill>
                  <a:srgbClr val="000000"/>
                </a:solidFill>
                <a:latin typeface="+mj-lt"/>
              </a:rPr>
              <a:t>¿</a:t>
            </a:r>
            <a:r>
              <a:rPr lang="es-ES_tradnl" sz="1800" b="0" i="0" u="none" strike="noStrike" dirty="0">
                <a:solidFill>
                  <a:srgbClr val="000000"/>
                </a:solidFill>
                <a:effectLst/>
                <a:latin typeface="+mj-lt"/>
              </a:rPr>
              <a:t>Que es el nivel de producción diversificado y agroecológica</a:t>
            </a:r>
            <a:r>
              <a:rPr lang="es-ES_tradnl" sz="1800" dirty="0">
                <a:latin typeface="+mj-lt"/>
              </a:rPr>
              <a:t> </a:t>
            </a:r>
            <a:r>
              <a:rPr lang="es-ES_tradnl" sz="1800" b="0" i="0" u="none" strike="noStrike" dirty="0">
                <a:solidFill>
                  <a:srgbClr val="000000"/>
                </a:solidFill>
                <a:effectLst/>
                <a:latin typeface="+mj-lt"/>
              </a:rPr>
              <a:t>entre productores de pequeña escale vendiendo café, cacao y verduras a mercados nacionales y internacional en el norte de Nicaragua?</a:t>
            </a:r>
            <a:endParaRPr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0B898E-2D33-7734-D088-2EE93CB0D375}"/>
              </a:ext>
            </a:extLst>
          </p:cNvPr>
          <p:cNvSpPr txBox="1"/>
          <p:nvPr/>
        </p:nvSpPr>
        <p:spPr>
          <a:xfrm>
            <a:off x="1062681" y="803155"/>
            <a:ext cx="7228703" cy="3323987"/>
          </a:xfrm>
          <a:prstGeom prst="rect">
            <a:avLst/>
          </a:prstGeom>
          <a:noFill/>
        </p:spPr>
        <p:txBody>
          <a:bodyPr wrap="square">
            <a:spAutoFit/>
          </a:bodyPr>
          <a:lstStyle/>
          <a:p>
            <a:pPr marL="0" marR="0" algn="l">
              <a:spcBef>
                <a:spcPts val="0"/>
              </a:spcBef>
              <a:spcAft>
                <a:spcPts val="0"/>
              </a:spcAft>
            </a:pPr>
            <a:r>
              <a:rPr lang="es-NI" sz="2000" b="1" i="0" dirty="0">
                <a:solidFill>
                  <a:srgbClr val="333333"/>
                </a:solidFill>
                <a:effectLst/>
                <a:latin typeface="+mj-lt"/>
              </a:rPr>
              <a:t>Diversificación y soberanía alimentaria</a:t>
            </a:r>
            <a:endParaRPr lang="es-NI" sz="2800" b="0" i="0" dirty="0">
              <a:solidFill>
                <a:srgbClr val="222222"/>
              </a:solidFill>
              <a:effectLst/>
              <a:latin typeface="+mj-lt"/>
            </a:endParaRPr>
          </a:p>
          <a:p>
            <a:pPr marL="0" marR="0" algn="l">
              <a:spcBef>
                <a:spcPts val="0"/>
              </a:spcBef>
              <a:spcAft>
                <a:spcPts val="0"/>
              </a:spcAft>
            </a:pPr>
            <a:r>
              <a:rPr lang="es-NI" sz="1400" b="1" i="0" dirty="0">
                <a:solidFill>
                  <a:srgbClr val="333333"/>
                </a:solidFill>
                <a:effectLst/>
                <a:latin typeface="Arial" panose="020B0604020202020204" pitchFamily="34" charset="0"/>
              </a:rPr>
              <a:t> </a:t>
            </a:r>
            <a:endParaRPr lang="es-NI" sz="1800" b="0" i="0" dirty="0">
              <a:solidFill>
                <a:srgbClr val="222222"/>
              </a:solidFill>
              <a:effectLst/>
              <a:latin typeface="Calibri" panose="020F0502020204030204" pitchFamily="34" charset="0"/>
            </a:endParaRPr>
          </a:p>
          <a:p>
            <a:pPr marL="0" marR="0" algn="l">
              <a:spcBef>
                <a:spcPts val="0"/>
              </a:spcBef>
              <a:spcAft>
                <a:spcPts val="0"/>
              </a:spcAft>
            </a:pPr>
            <a:r>
              <a:rPr lang="es-NI" sz="1800" b="1" i="0" dirty="0">
                <a:solidFill>
                  <a:srgbClr val="333333"/>
                </a:solidFill>
                <a:effectLst/>
                <a:latin typeface="+mj-lt"/>
              </a:rPr>
              <a:t>“</a:t>
            </a:r>
            <a:r>
              <a:rPr lang="es-NI" sz="1800" b="0" i="1" dirty="0">
                <a:solidFill>
                  <a:srgbClr val="333333"/>
                </a:solidFill>
                <a:effectLst/>
                <a:latin typeface="+mj-lt"/>
              </a:rPr>
              <a:t>Es una ayuda, ¿verdad? Yo sé que eso es una ayuda y en el momento en que uno viene a la parcela, nosotros nos alegramos de llevar a nuestro hogar una naranja, un jocote… Bueno, lo que hallamos en la parcela. Ya sabemos que eso es para nuestro hogar. Si se nos ocurre hacer un fresco, ya tenemos la naranja, el limón, el banano, para comer por lo menos con arroz.</a:t>
            </a:r>
            <a:r>
              <a:rPr lang="es-NI" sz="1800" b="0" i="1" dirty="0">
                <a:solidFill>
                  <a:srgbClr val="222222"/>
                </a:solidFill>
                <a:effectLst/>
                <a:latin typeface="+mj-lt"/>
              </a:rPr>
              <a:t>” Productora</a:t>
            </a:r>
          </a:p>
          <a:p>
            <a:pPr marL="0" marR="0" algn="l">
              <a:spcBef>
                <a:spcPts val="0"/>
              </a:spcBef>
              <a:spcAft>
                <a:spcPts val="0"/>
              </a:spcAft>
            </a:pPr>
            <a:r>
              <a:rPr lang="es-NI" sz="1800" b="1" i="1" dirty="0">
                <a:solidFill>
                  <a:srgbClr val="333333"/>
                </a:solidFill>
                <a:effectLst/>
                <a:latin typeface="+mj-lt"/>
              </a:rPr>
              <a:t> </a:t>
            </a:r>
            <a:endParaRPr lang="es-NI" sz="1800" b="0" i="1" dirty="0">
              <a:solidFill>
                <a:srgbClr val="222222"/>
              </a:solidFill>
              <a:effectLst/>
              <a:latin typeface="+mj-lt"/>
            </a:endParaRPr>
          </a:p>
          <a:p>
            <a:pPr marL="0" marR="0" algn="l">
              <a:spcBef>
                <a:spcPts val="0"/>
              </a:spcBef>
              <a:spcAft>
                <a:spcPts val="0"/>
              </a:spcAft>
            </a:pPr>
            <a:r>
              <a:rPr lang="es-NI" sz="1800" b="0" i="1" dirty="0">
                <a:solidFill>
                  <a:srgbClr val="0B5394"/>
                </a:solidFill>
                <a:effectLst/>
                <a:latin typeface="+mj-lt"/>
              </a:rPr>
              <a:t> “</a:t>
            </a:r>
            <a:r>
              <a:rPr lang="es-NI" sz="1800" b="0" i="1" dirty="0">
                <a:solidFill>
                  <a:srgbClr val="333333"/>
                </a:solidFill>
                <a:effectLst/>
                <a:latin typeface="+mj-lt"/>
              </a:rPr>
              <a:t>La producción para el autoconsumo es de mejor calidad. Porque así se disminuyen los gastos en la alimentación”</a:t>
            </a:r>
            <a:r>
              <a:rPr lang="es-NI" sz="1800" b="0" i="1" dirty="0">
                <a:solidFill>
                  <a:srgbClr val="000000"/>
                </a:solidFill>
                <a:effectLst/>
                <a:latin typeface="+mj-lt"/>
              </a:rPr>
              <a:t> </a:t>
            </a:r>
            <a:r>
              <a:rPr lang="es-NI" sz="1800" b="1" i="1" dirty="0">
                <a:solidFill>
                  <a:srgbClr val="333333"/>
                </a:solidFill>
                <a:effectLst/>
                <a:latin typeface="+mj-lt"/>
              </a:rPr>
              <a:t>productor</a:t>
            </a:r>
            <a:endParaRPr lang="es-NI" sz="1800" b="0" i="1" dirty="0">
              <a:solidFill>
                <a:srgbClr val="222222"/>
              </a:solidFill>
              <a:effectLst/>
              <a:latin typeface="+mj-lt"/>
            </a:endParaRPr>
          </a:p>
          <a:p>
            <a:pPr marL="0" marR="0" algn="l">
              <a:spcBef>
                <a:spcPts val="0"/>
              </a:spcBef>
              <a:spcAft>
                <a:spcPts val="0"/>
              </a:spcAft>
            </a:pPr>
            <a:r>
              <a:rPr lang="es-NI" sz="1400" b="1" i="0" dirty="0">
                <a:solidFill>
                  <a:srgbClr val="333333"/>
                </a:solidFill>
                <a:effectLst/>
                <a:latin typeface="Arial" panose="020B0604020202020204" pitchFamily="34" charset="0"/>
              </a:rPr>
              <a:t> </a:t>
            </a:r>
            <a:endParaRPr lang="es-NI" sz="1800" b="0" i="0" dirty="0">
              <a:solidFill>
                <a:srgbClr val="222222"/>
              </a:solidFill>
              <a:effectLst/>
              <a:latin typeface="Calibri" panose="020F0502020204030204" pitchFamily="34" charset="0"/>
            </a:endParaRPr>
          </a:p>
        </p:txBody>
      </p:sp>
    </p:spTree>
    <p:extLst>
      <p:ext uri="{BB962C8B-B14F-4D97-AF65-F5344CB8AC3E}">
        <p14:creationId xmlns:p14="http://schemas.microsoft.com/office/powerpoint/2010/main" val="3164313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8DC3E1-0FC0-FA49-E133-42CD2B370FE4}"/>
              </a:ext>
            </a:extLst>
          </p:cNvPr>
          <p:cNvSpPr txBox="1"/>
          <p:nvPr/>
        </p:nvSpPr>
        <p:spPr>
          <a:xfrm>
            <a:off x="2286000" y="2419191"/>
            <a:ext cx="4572000" cy="307777"/>
          </a:xfrm>
          <a:prstGeom prst="rect">
            <a:avLst/>
          </a:prstGeom>
          <a:noFill/>
        </p:spPr>
        <p:txBody>
          <a:bodyPr wrap="square">
            <a:spAutoFit/>
          </a:bodyPr>
          <a:lstStyle/>
          <a:p>
            <a:r>
              <a:rPr lang="en-US" b="0" dirty="0">
                <a:effectLst/>
              </a:rPr>
              <a:t> </a:t>
            </a:r>
            <a:endParaRPr lang="en-US" dirty="0"/>
          </a:p>
        </p:txBody>
      </p:sp>
      <p:pic>
        <p:nvPicPr>
          <p:cNvPr id="6" name="Picture 5">
            <a:extLst>
              <a:ext uri="{FF2B5EF4-FFF2-40B4-BE49-F238E27FC236}">
                <a16:creationId xmlns:a16="http://schemas.microsoft.com/office/drawing/2014/main" id="{68E9BFA3-6440-F96C-C325-8EEC969405CB}"/>
              </a:ext>
            </a:extLst>
          </p:cNvPr>
          <p:cNvPicPr>
            <a:picLocks noChangeAspect="1"/>
          </p:cNvPicPr>
          <p:nvPr/>
        </p:nvPicPr>
        <p:blipFill>
          <a:blip r:embed="rId2"/>
          <a:stretch>
            <a:fillRect/>
          </a:stretch>
        </p:blipFill>
        <p:spPr>
          <a:xfrm>
            <a:off x="74331" y="107167"/>
            <a:ext cx="9069670" cy="5036333"/>
          </a:xfrm>
          <a:prstGeom prst="rect">
            <a:avLst/>
          </a:prstGeom>
        </p:spPr>
      </p:pic>
    </p:spTree>
    <p:extLst>
      <p:ext uri="{BB962C8B-B14F-4D97-AF65-F5344CB8AC3E}">
        <p14:creationId xmlns:p14="http://schemas.microsoft.com/office/powerpoint/2010/main" val="230136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204EEF7-64EE-ADBE-210F-32B6EAED7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0"/>
            <a:ext cx="8318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07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166714" y="80678"/>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s-ES_tradnl" sz="2820" b="1" dirty="0"/>
              <a:t>Porcentaje de productos con ventas agrícolas por rubro (n=459)</a:t>
            </a:r>
          </a:p>
        </p:txBody>
      </p:sp>
      <p:pic>
        <p:nvPicPr>
          <p:cNvPr id="120" name="Google Shape;120;p23" title="Chart"/>
          <p:cNvPicPr preferRelativeResize="0"/>
          <p:nvPr/>
        </p:nvPicPr>
        <p:blipFill>
          <a:blip r:embed="rId3">
            <a:alphaModFix/>
          </a:blip>
          <a:stretch>
            <a:fillRect/>
          </a:stretch>
        </p:blipFill>
        <p:spPr>
          <a:xfrm>
            <a:off x="1528127" y="1061226"/>
            <a:ext cx="6602076" cy="40822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C6A5-02EB-5F81-FC68-728BD1FD1A05}"/>
              </a:ext>
            </a:extLst>
          </p:cNvPr>
          <p:cNvSpPr>
            <a:spLocks noGrp="1"/>
          </p:cNvSpPr>
          <p:nvPr>
            <p:ph type="title"/>
          </p:nvPr>
        </p:nvSpPr>
        <p:spPr/>
        <p:txBody>
          <a:bodyPr>
            <a:normAutofit fontScale="90000"/>
          </a:bodyPr>
          <a:lstStyle/>
          <a:p>
            <a:pPr algn="ctr"/>
            <a:r>
              <a:rPr lang="es-ES_tradnl" sz="2800" b="1" u="none" strike="noStrike" dirty="0">
                <a:effectLst/>
              </a:rPr>
              <a:t>Fracción de producto  ocupado por el producto con más valor </a:t>
            </a:r>
            <a:br>
              <a:rPr lang="es-ES_tradnl" sz="2800" b="1" i="0" u="none" strike="noStrike" dirty="0">
                <a:solidFill>
                  <a:srgbClr val="000000"/>
                </a:solidFill>
                <a:effectLst/>
                <a:latin typeface="Arial" panose="020B0604020202020204" pitchFamily="34" charset="0"/>
              </a:rPr>
            </a:br>
            <a:br>
              <a:rPr lang="es-ES_tradnl" sz="2800" b="1" i="0" u="none" strike="noStrike" dirty="0">
                <a:solidFill>
                  <a:srgbClr val="000000"/>
                </a:solidFill>
                <a:effectLst/>
                <a:latin typeface="Arial" panose="020B0604020202020204" pitchFamily="34" charset="0"/>
              </a:rPr>
            </a:br>
            <a:endParaRPr lang="es-ES_tradnl" dirty="0"/>
          </a:p>
        </p:txBody>
      </p:sp>
      <p:sp>
        <p:nvSpPr>
          <p:cNvPr id="3" name="Text Placeholder 2">
            <a:extLst>
              <a:ext uri="{FF2B5EF4-FFF2-40B4-BE49-F238E27FC236}">
                <a16:creationId xmlns:a16="http://schemas.microsoft.com/office/drawing/2014/main" id="{A3339837-9B23-AB0E-854E-39F791EE56BF}"/>
              </a:ext>
            </a:extLst>
          </p:cNvPr>
          <p:cNvSpPr>
            <a:spLocks noGrp="1"/>
          </p:cNvSpPr>
          <p:nvPr>
            <p:ph type="body" idx="1"/>
          </p:nvPr>
        </p:nvSpPr>
        <p:spPr>
          <a:xfrm>
            <a:off x="311700" y="1576251"/>
            <a:ext cx="8520600" cy="2992624"/>
          </a:xfrm>
        </p:spPr>
        <p:txBody>
          <a:bodyPr>
            <a:normAutofit fontScale="92500" lnSpcReduction="20000"/>
          </a:bodyPr>
          <a:lstStyle/>
          <a:p>
            <a:r>
              <a:rPr lang="es-ES_tradnl" sz="2400" dirty="0">
                <a:solidFill>
                  <a:schemeClr val="tx1"/>
                </a:solidFill>
              </a:rPr>
              <a:t>Ingreso de café: C$ 50,000 / Ingreso bruto de todo fuentes: C$ 75,000 </a:t>
            </a:r>
          </a:p>
          <a:p>
            <a:endParaRPr lang="es-ES_tradnl" sz="2400" dirty="0">
              <a:solidFill>
                <a:schemeClr val="tx1"/>
              </a:solidFill>
            </a:endParaRPr>
          </a:p>
          <a:p>
            <a:r>
              <a:rPr lang="es-ES_tradnl" sz="2400" dirty="0">
                <a:solidFill>
                  <a:schemeClr val="tx1"/>
                </a:solidFill>
              </a:rPr>
              <a:t>50,000 / 75,000 = 0.67 </a:t>
            </a:r>
          </a:p>
          <a:p>
            <a:endParaRPr lang="es-ES_tradnl" sz="2400" dirty="0">
              <a:solidFill>
                <a:schemeClr val="tx1"/>
              </a:solidFill>
            </a:endParaRPr>
          </a:p>
          <a:p>
            <a:r>
              <a:rPr lang="es-ES_tradnl" sz="2400" dirty="0">
                <a:solidFill>
                  <a:schemeClr val="tx1"/>
                </a:solidFill>
              </a:rPr>
              <a:t>67% = Fracción de producto  ocupado por el producto con más valor</a:t>
            </a:r>
            <a:br>
              <a:rPr lang="es-ES_tradnl" sz="2400" dirty="0">
                <a:solidFill>
                  <a:schemeClr val="tx1"/>
                </a:solidFill>
              </a:rPr>
            </a:br>
            <a:endParaRPr lang="es-ES_tradnl" sz="2400" dirty="0">
              <a:solidFill>
                <a:schemeClr val="tx1"/>
              </a:solidFill>
            </a:endParaRPr>
          </a:p>
        </p:txBody>
      </p:sp>
    </p:spTree>
    <p:extLst>
      <p:ext uri="{BB962C8B-B14F-4D97-AF65-F5344CB8AC3E}">
        <p14:creationId xmlns:p14="http://schemas.microsoft.com/office/powerpoint/2010/main" val="2403564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FE3E-96D8-0A24-B0FC-4D2C8268A28B}"/>
              </a:ext>
            </a:extLst>
          </p:cNvPr>
          <p:cNvSpPr>
            <a:spLocks noGrp="1"/>
          </p:cNvSpPr>
          <p:nvPr>
            <p:ph type="title"/>
          </p:nvPr>
        </p:nvSpPr>
        <p:spPr/>
        <p:txBody>
          <a:bodyPr>
            <a:normAutofit fontScale="90000"/>
          </a:bodyPr>
          <a:lstStyle/>
          <a:p>
            <a:r>
              <a:rPr lang="es-ES_tradnl" sz="2800" b="1" u="none" strike="noStrike" dirty="0">
                <a:effectLst/>
              </a:rPr>
              <a:t>La índice Gini-Simpson sobre valor de los productos de diversificación </a:t>
            </a:r>
            <a:br>
              <a:rPr lang="es-ES_tradnl" sz="2800" b="1" i="0" u="none" strike="noStrike" dirty="0">
                <a:solidFill>
                  <a:srgbClr val="000000"/>
                </a:solidFill>
                <a:effectLst/>
                <a:latin typeface="Arial" panose="020B0604020202020204" pitchFamily="34" charset="0"/>
              </a:rPr>
            </a:br>
            <a:endParaRPr lang="es-ES_tradnl" dirty="0"/>
          </a:p>
        </p:txBody>
      </p:sp>
      <p:sp>
        <p:nvSpPr>
          <p:cNvPr id="6" name="Text Placeholder 5">
            <a:extLst>
              <a:ext uri="{FF2B5EF4-FFF2-40B4-BE49-F238E27FC236}">
                <a16:creationId xmlns:a16="http://schemas.microsoft.com/office/drawing/2014/main" id="{0DE9069F-3F14-8AA6-DF70-8AC1A6521EB9}"/>
              </a:ext>
            </a:extLst>
          </p:cNvPr>
          <p:cNvSpPr>
            <a:spLocks noGrp="1"/>
          </p:cNvSpPr>
          <p:nvPr>
            <p:ph type="body" idx="1"/>
          </p:nvPr>
        </p:nvSpPr>
        <p:spPr>
          <a:xfrm>
            <a:off x="188259" y="1360452"/>
            <a:ext cx="6078070" cy="3783048"/>
          </a:xfrm>
        </p:spPr>
        <p:txBody>
          <a:bodyPr>
            <a:normAutofit fontScale="92500" lnSpcReduction="20000"/>
          </a:bodyPr>
          <a:lstStyle/>
          <a:p>
            <a:r>
              <a:rPr lang="es-ES_tradnl" sz="1800" b="0" i="0" u="none" strike="noStrike" dirty="0">
                <a:solidFill>
                  <a:srgbClr val="000000"/>
                </a:solidFill>
                <a:effectLst/>
                <a:latin typeface="Roboto" panose="02000000000000000000" pitchFamily="2" charset="0"/>
              </a:rPr>
              <a:t>Sumamos la de los resultados de la encuesta sobre el los números de productos producido en la finca por el rendimiento de  producción total multiplicado por</a:t>
            </a:r>
            <a:r>
              <a:rPr lang="es-ES_tradnl" sz="1800" dirty="0">
                <a:solidFill>
                  <a:srgbClr val="000000"/>
                </a:solidFill>
                <a:latin typeface="Roboto" panose="02000000000000000000" pitchFamily="2" charset="0"/>
              </a:rPr>
              <a:t> estimación de los precio local da cada producto = a valor total por cada producto/rubro.</a:t>
            </a:r>
          </a:p>
          <a:p>
            <a:endParaRPr lang="es-ES_tradnl" sz="1800" dirty="0">
              <a:solidFill>
                <a:srgbClr val="000000"/>
              </a:solidFill>
              <a:latin typeface="Roboto" panose="02000000000000000000" pitchFamily="2" charset="0"/>
            </a:endParaRPr>
          </a:p>
          <a:p>
            <a:r>
              <a:rPr lang="es-ES_tradnl" sz="1800" dirty="0">
                <a:solidFill>
                  <a:srgbClr val="000000"/>
                </a:solidFill>
                <a:latin typeface="Roboto" panose="02000000000000000000" pitchFamily="2" charset="0"/>
              </a:rPr>
              <a:t>Después utilizamos la fracción del valor total de todo los rubros en la finca representado por cada rubro calculamos la índice Gini-Simpson por cada finca.</a:t>
            </a:r>
          </a:p>
          <a:p>
            <a:endParaRPr lang="es-ES_tradnl" sz="1800" dirty="0">
              <a:solidFill>
                <a:srgbClr val="000000"/>
              </a:solidFill>
              <a:latin typeface="Roboto" panose="02000000000000000000" pitchFamily="2" charset="0"/>
            </a:endParaRPr>
          </a:p>
          <a:p>
            <a:r>
              <a:rPr lang="es-ES_tradnl" sz="1800" dirty="0">
                <a:solidFill>
                  <a:srgbClr val="000000"/>
                </a:solidFill>
                <a:latin typeface="Roboto" panose="02000000000000000000" pitchFamily="2" charset="0"/>
              </a:rPr>
              <a:t>Al final es 1 – las facciones sumado = resultados entre 0-1, con números más altos representado fincas más diversos. </a:t>
            </a:r>
            <a:br>
              <a:rPr lang="en-US" dirty="0"/>
            </a:br>
            <a:endParaRPr lang="en-US" dirty="0"/>
          </a:p>
        </p:txBody>
      </p:sp>
      <p:pic>
        <p:nvPicPr>
          <p:cNvPr id="5" name="Picture 4">
            <a:extLst>
              <a:ext uri="{FF2B5EF4-FFF2-40B4-BE49-F238E27FC236}">
                <a16:creationId xmlns:a16="http://schemas.microsoft.com/office/drawing/2014/main" id="{9BB2EB45-B78E-FFA1-F9C4-25C704BFD9A1}"/>
              </a:ext>
            </a:extLst>
          </p:cNvPr>
          <p:cNvPicPr>
            <a:picLocks noChangeAspect="1"/>
          </p:cNvPicPr>
          <p:nvPr/>
        </p:nvPicPr>
        <p:blipFill>
          <a:blip r:embed="rId2"/>
          <a:stretch>
            <a:fillRect/>
          </a:stretch>
        </p:blipFill>
        <p:spPr>
          <a:xfrm>
            <a:off x="5950209" y="2046154"/>
            <a:ext cx="3005532" cy="824774"/>
          </a:xfrm>
          <a:prstGeom prst="rect">
            <a:avLst/>
          </a:prstGeom>
        </p:spPr>
      </p:pic>
    </p:spTree>
    <p:extLst>
      <p:ext uri="{BB962C8B-B14F-4D97-AF65-F5344CB8AC3E}">
        <p14:creationId xmlns:p14="http://schemas.microsoft.com/office/powerpoint/2010/main" val="1548305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1BBE9-BD07-AB3C-DB40-5B10B5E58A8A}"/>
              </a:ext>
            </a:extLst>
          </p:cNvPr>
          <p:cNvSpPr>
            <a:spLocks noGrp="1"/>
          </p:cNvSpPr>
          <p:nvPr>
            <p:ph type="title"/>
          </p:nvPr>
        </p:nvSpPr>
        <p:spPr/>
        <p:txBody>
          <a:bodyPr>
            <a:normAutofit fontScale="90000"/>
          </a:bodyPr>
          <a:lstStyle/>
          <a:p>
            <a:r>
              <a:rPr lang="es-ES_tradnl" dirty="0"/>
              <a:t>Correlaciones entre diversidad productive y  de productos  </a:t>
            </a:r>
          </a:p>
        </p:txBody>
      </p:sp>
      <p:graphicFrame>
        <p:nvGraphicFramePr>
          <p:cNvPr id="5" name="Table 4">
            <a:extLst>
              <a:ext uri="{FF2B5EF4-FFF2-40B4-BE49-F238E27FC236}">
                <a16:creationId xmlns:a16="http://schemas.microsoft.com/office/drawing/2014/main" id="{C43CB616-242D-B8B4-D437-37620F2A1F59}"/>
              </a:ext>
            </a:extLst>
          </p:cNvPr>
          <p:cNvGraphicFramePr>
            <a:graphicFrameLocks noGrp="1"/>
          </p:cNvGraphicFramePr>
          <p:nvPr>
            <p:extLst>
              <p:ext uri="{D42A27DB-BD31-4B8C-83A1-F6EECF244321}">
                <p14:modId xmlns:p14="http://schemas.microsoft.com/office/powerpoint/2010/main" val="3799624096"/>
              </p:ext>
            </p:extLst>
          </p:nvPr>
        </p:nvGraphicFramePr>
        <p:xfrm>
          <a:off x="154946" y="949214"/>
          <a:ext cx="8414287" cy="3539486"/>
        </p:xfrm>
        <a:graphic>
          <a:graphicData uri="http://schemas.openxmlformats.org/drawingml/2006/table">
            <a:tbl>
              <a:tblPr>
                <a:tableStyleId>{26A698F6-18C7-45E8-88FA-4DEAB41E6CDF}</a:tableStyleId>
              </a:tblPr>
              <a:tblGrid>
                <a:gridCol w="3317303">
                  <a:extLst>
                    <a:ext uri="{9D8B030D-6E8A-4147-A177-3AD203B41FA5}">
                      <a16:colId xmlns:a16="http://schemas.microsoft.com/office/drawing/2014/main" val="3037674154"/>
                    </a:ext>
                  </a:extLst>
                </a:gridCol>
                <a:gridCol w="928174">
                  <a:extLst>
                    <a:ext uri="{9D8B030D-6E8A-4147-A177-3AD203B41FA5}">
                      <a16:colId xmlns:a16="http://schemas.microsoft.com/office/drawing/2014/main" val="2677903049"/>
                    </a:ext>
                  </a:extLst>
                </a:gridCol>
                <a:gridCol w="833762">
                  <a:extLst>
                    <a:ext uri="{9D8B030D-6E8A-4147-A177-3AD203B41FA5}">
                      <a16:colId xmlns:a16="http://schemas.microsoft.com/office/drawing/2014/main" val="1874635058"/>
                    </a:ext>
                  </a:extLst>
                </a:gridCol>
                <a:gridCol w="833762">
                  <a:extLst>
                    <a:ext uri="{9D8B030D-6E8A-4147-A177-3AD203B41FA5}">
                      <a16:colId xmlns:a16="http://schemas.microsoft.com/office/drawing/2014/main" val="1796499310"/>
                    </a:ext>
                  </a:extLst>
                </a:gridCol>
                <a:gridCol w="833762">
                  <a:extLst>
                    <a:ext uri="{9D8B030D-6E8A-4147-A177-3AD203B41FA5}">
                      <a16:colId xmlns:a16="http://schemas.microsoft.com/office/drawing/2014/main" val="2897912162"/>
                    </a:ext>
                  </a:extLst>
                </a:gridCol>
                <a:gridCol w="833762">
                  <a:extLst>
                    <a:ext uri="{9D8B030D-6E8A-4147-A177-3AD203B41FA5}">
                      <a16:colId xmlns:a16="http://schemas.microsoft.com/office/drawing/2014/main" val="3618711216"/>
                    </a:ext>
                  </a:extLst>
                </a:gridCol>
                <a:gridCol w="833762">
                  <a:extLst>
                    <a:ext uri="{9D8B030D-6E8A-4147-A177-3AD203B41FA5}">
                      <a16:colId xmlns:a16="http://schemas.microsoft.com/office/drawing/2014/main" val="914701246"/>
                    </a:ext>
                  </a:extLst>
                </a:gridCol>
              </a:tblGrid>
              <a:tr h="1094823">
                <a:tc>
                  <a:txBody>
                    <a:bodyPr/>
                    <a:lstStyle/>
                    <a:p>
                      <a:pPr algn="l" fontAlgn="b"/>
                      <a:r>
                        <a:rPr lang="en-US" sz="1400" u="none" strike="noStrike" dirty="0">
                          <a:effectLst/>
                        </a:rPr>
                        <a:t> </a:t>
                      </a:r>
                      <a:endParaRPr lang="en-US" sz="1400" b="0" i="0" u="none" strike="noStrike" dirty="0">
                        <a:solidFill>
                          <a:srgbClr val="000000"/>
                        </a:solidFill>
                        <a:effectLst/>
                        <a:latin typeface="Arial" panose="020B0604020202020204" pitchFamily="34" charset="0"/>
                      </a:endParaRPr>
                    </a:p>
                  </a:txBody>
                  <a:tcPr marL="8487" marR="8487" marT="8487" marB="0" anchor="b"/>
                </a:tc>
                <a:tc gridSpan="2">
                  <a:txBody>
                    <a:bodyPr/>
                    <a:lstStyle/>
                    <a:p>
                      <a:pPr algn="ctr" fontAlgn="b"/>
                      <a:r>
                        <a:rPr lang="es-ES_tradnl" sz="1400" b="1" u="none" strike="noStrike" noProof="0" dirty="0">
                          <a:effectLst/>
                        </a:rPr>
                        <a:t>Numero de productos distintica en la finca</a:t>
                      </a:r>
                      <a:endParaRPr lang="es-ES_tradnl" sz="1400" b="1" i="0" u="none" strike="noStrike" noProof="0" dirty="0">
                        <a:solidFill>
                          <a:srgbClr val="000000"/>
                        </a:solidFill>
                        <a:effectLst/>
                        <a:latin typeface="Arial" panose="020B0604020202020204" pitchFamily="34" charset="0"/>
                      </a:endParaRPr>
                    </a:p>
                  </a:txBody>
                  <a:tcPr marL="8487" marR="8487" marT="8487" marB="0" anchor="b"/>
                </a:tc>
                <a:tc hMerge="1">
                  <a:txBody>
                    <a:bodyPr/>
                    <a:lstStyle/>
                    <a:p>
                      <a:endParaRPr lang="en-US"/>
                    </a:p>
                  </a:txBody>
                  <a:tcPr/>
                </a:tc>
                <a:tc gridSpan="2">
                  <a:txBody>
                    <a:bodyPr/>
                    <a:lstStyle/>
                    <a:p>
                      <a:pPr algn="ctr" fontAlgn="b"/>
                      <a:r>
                        <a:rPr lang="es-ES_tradnl" sz="1400" b="1" u="none" strike="noStrike" noProof="0">
                          <a:effectLst/>
                        </a:rPr>
                        <a:t>La indice Gini-Simpson sobre valor de los productos de diversificación </a:t>
                      </a:r>
                      <a:endParaRPr lang="es-ES_tradnl" sz="1400" b="1" i="0" u="none" strike="noStrike" noProof="0">
                        <a:solidFill>
                          <a:srgbClr val="000000"/>
                        </a:solidFill>
                        <a:effectLst/>
                        <a:latin typeface="Arial" panose="020B0604020202020204" pitchFamily="34" charset="0"/>
                      </a:endParaRPr>
                    </a:p>
                  </a:txBody>
                  <a:tcPr marL="8487" marR="8487" marT="8487" marB="0" anchor="b"/>
                </a:tc>
                <a:tc hMerge="1">
                  <a:txBody>
                    <a:bodyPr/>
                    <a:lstStyle/>
                    <a:p>
                      <a:endParaRPr lang="en-US"/>
                    </a:p>
                  </a:txBody>
                  <a:tcPr/>
                </a:tc>
                <a:tc gridSpan="2">
                  <a:txBody>
                    <a:bodyPr/>
                    <a:lstStyle/>
                    <a:p>
                      <a:pPr algn="ctr" fontAlgn="b"/>
                      <a:r>
                        <a:rPr lang="es-ES_tradnl" sz="1400" b="1" u="none" strike="noStrike" noProof="0" dirty="0">
                          <a:effectLst/>
                        </a:rPr>
                        <a:t>Fracción de producto  ocupado por el producto con más valor </a:t>
                      </a:r>
                      <a:endParaRPr lang="es-ES_tradnl" sz="1400" b="1" i="0" u="none" strike="noStrike" noProof="0" dirty="0">
                        <a:solidFill>
                          <a:srgbClr val="000000"/>
                        </a:solidFill>
                        <a:effectLst/>
                        <a:latin typeface="Arial" panose="020B0604020202020204" pitchFamily="34" charset="0"/>
                      </a:endParaRPr>
                    </a:p>
                  </a:txBody>
                  <a:tcPr marL="8487" marR="8487" marT="8487" marB="0" anchor="b"/>
                </a:tc>
                <a:tc hMerge="1">
                  <a:txBody>
                    <a:bodyPr/>
                    <a:lstStyle/>
                    <a:p>
                      <a:endParaRPr lang="en-US"/>
                    </a:p>
                  </a:txBody>
                  <a:tcPr/>
                </a:tc>
                <a:extLst>
                  <a:ext uri="{0D108BD9-81ED-4DB2-BD59-A6C34878D82A}">
                    <a16:rowId xmlns:a16="http://schemas.microsoft.com/office/drawing/2014/main" val="1602160228"/>
                  </a:ext>
                </a:extLst>
              </a:tr>
              <a:tr h="443021">
                <a:tc>
                  <a:txBody>
                    <a:bodyPr/>
                    <a:lstStyle/>
                    <a:p>
                      <a:pPr algn="l" fontAlgn="b"/>
                      <a:r>
                        <a:rPr lang="es-ES_tradnl" sz="1600" b="1" u="none" strike="noStrike" noProof="0" dirty="0" err="1">
                          <a:effectLst/>
                        </a:rPr>
                        <a:t>Waslala</a:t>
                      </a:r>
                      <a:endParaRPr lang="es-ES_tradnl" sz="1600" b="1" i="0" u="none" strike="noStrike" noProof="0"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0.761</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0.977+</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9.967***</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9.705***</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-0.097***</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-0.094***</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extLst>
                  <a:ext uri="{0D108BD9-81ED-4DB2-BD59-A6C34878D82A}">
                    <a16:rowId xmlns:a16="http://schemas.microsoft.com/office/drawing/2014/main" val="4094774355"/>
                  </a:ext>
                </a:extLst>
              </a:tr>
              <a:tr h="237636">
                <a:tc>
                  <a:txBody>
                    <a:bodyPr/>
                    <a:lstStyle/>
                    <a:p>
                      <a:pPr algn="l" fontAlgn="b"/>
                      <a:r>
                        <a:rPr lang="es-ES_tradnl" sz="1600" b="1" u="none" strike="noStrike" noProof="0">
                          <a:effectLst/>
                        </a:rPr>
                        <a:t>Edad del encustado</a:t>
                      </a:r>
                      <a:endParaRPr lang="es-ES_tradnl" sz="1600" b="1" i="0" u="none" strike="noStrike" noProof="0">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0.020</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0.026</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0.112</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0.095</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-0.001</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-0.001</a:t>
                      </a:r>
                      <a:endParaRPr lang="en-US" sz="1400" b="0" i="0" u="none" strike="noStrike">
                        <a:solidFill>
                          <a:srgbClr val="000000"/>
                        </a:solidFill>
                        <a:effectLst/>
                        <a:latin typeface="Arial" panose="020B0604020202020204" pitchFamily="34" charset="0"/>
                      </a:endParaRPr>
                    </a:p>
                  </a:txBody>
                  <a:tcPr marL="8487" marR="8487" marT="8487" marB="0" anchor="b"/>
                </a:tc>
                <a:extLst>
                  <a:ext uri="{0D108BD9-81ED-4DB2-BD59-A6C34878D82A}">
                    <a16:rowId xmlns:a16="http://schemas.microsoft.com/office/drawing/2014/main" val="4213551677"/>
                  </a:ext>
                </a:extLst>
              </a:tr>
              <a:tr h="475272">
                <a:tc>
                  <a:txBody>
                    <a:bodyPr/>
                    <a:lstStyle/>
                    <a:p>
                      <a:pPr algn="l" fontAlgn="b"/>
                      <a:r>
                        <a:rPr lang="es-ES_tradnl" sz="1600" b="1" u="none" strike="noStrike" noProof="0" dirty="0">
                          <a:effectLst/>
                        </a:rPr>
                        <a:t>Educación del encuestado </a:t>
                      </a:r>
                      <a:r>
                        <a:rPr lang="es-ES_tradnl" sz="1600" b="1" u="none" strike="noStrike" noProof="0" dirty="0" err="1">
                          <a:effectLst/>
                        </a:rPr>
                        <a:t>secondaria</a:t>
                      </a:r>
                      <a:r>
                        <a:rPr lang="es-ES_tradnl" sz="1600" b="1" u="none" strike="noStrike" noProof="0" dirty="0">
                          <a:effectLst/>
                        </a:rPr>
                        <a:t> completa</a:t>
                      </a:r>
                      <a:endParaRPr lang="es-ES_tradnl" sz="1600" b="1" i="0" u="none" strike="noStrike" noProof="0" dirty="0">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0.623</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0.635</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1.000</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1.181</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-0.015</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dirty="0">
                          <a:effectLst/>
                        </a:rPr>
                        <a:t>-0.017</a:t>
                      </a:r>
                      <a:endParaRPr lang="en-US" sz="1400" b="0" i="0" u="none" strike="noStrike" dirty="0">
                        <a:solidFill>
                          <a:srgbClr val="000000"/>
                        </a:solidFill>
                        <a:effectLst/>
                        <a:latin typeface="Arial" panose="020B0604020202020204" pitchFamily="34" charset="0"/>
                      </a:endParaRPr>
                    </a:p>
                  </a:txBody>
                  <a:tcPr marL="8487" marR="8487" marT="8487" marB="0" anchor="b"/>
                </a:tc>
                <a:extLst>
                  <a:ext uri="{0D108BD9-81ED-4DB2-BD59-A6C34878D82A}">
                    <a16:rowId xmlns:a16="http://schemas.microsoft.com/office/drawing/2014/main" val="3342862817"/>
                  </a:ext>
                </a:extLst>
              </a:tr>
              <a:tr h="237636">
                <a:tc>
                  <a:txBody>
                    <a:bodyPr/>
                    <a:lstStyle/>
                    <a:p>
                      <a:pPr algn="l" fontAlgn="b"/>
                      <a:r>
                        <a:rPr lang="es-ES_tradnl" sz="1600" b="1" u="none" strike="noStrike" noProof="0">
                          <a:effectLst/>
                        </a:rPr>
                        <a:t>Tamaño de finca (ha)</a:t>
                      </a:r>
                      <a:endParaRPr lang="es-ES_tradnl" sz="1600" b="1" i="0" u="none" strike="noStrike" noProof="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a:effectLst/>
                        </a:rPr>
                        <a:t>0.157***</a:t>
                      </a:r>
                      <a:endParaRPr lang="en-US" sz="1400" b="0" i="0" u="none" strike="noStrike">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a:effectLst/>
                        </a:rPr>
                        <a:t>0.079*</a:t>
                      </a:r>
                      <a:endParaRPr lang="en-US" sz="1400" b="0" i="0" u="none" strike="noStrike">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a:effectLst/>
                        </a:rPr>
                        <a:t>0.023</a:t>
                      </a:r>
                      <a:endParaRPr lang="en-US" sz="1400" b="0" i="0" u="none" strike="noStrike">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a:effectLst/>
                        </a:rPr>
                        <a:t>-0.063</a:t>
                      </a:r>
                      <a:endParaRPr lang="en-US" sz="1400" b="0" i="0" u="none" strike="noStrike">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0.001</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0.001</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extLst>
                  <a:ext uri="{0D108BD9-81ED-4DB2-BD59-A6C34878D82A}">
                    <a16:rowId xmlns:a16="http://schemas.microsoft.com/office/drawing/2014/main" val="94177296"/>
                  </a:ext>
                </a:extLst>
              </a:tr>
              <a:tr h="475272">
                <a:tc>
                  <a:txBody>
                    <a:bodyPr/>
                    <a:lstStyle/>
                    <a:p>
                      <a:pPr algn="l" fontAlgn="b"/>
                      <a:r>
                        <a:rPr lang="es-ES_tradnl" sz="1600" b="1" u="none" strike="noStrike" noProof="0">
                          <a:effectLst/>
                        </a:rPr>
                        <a:t>Log Ingreso en efectivo de los 5 fuentes más importantes</a:t>
                      </a:r>
                      <a:endParaRPr lang="es-ES_tradnl" sz="1600" b="1" i="0" u="none" strike="noStrike" noProof="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1.356***</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1.375</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tc>
                  <a:txBody>
                    <a:bodyPr/>
                    <a:lstStyle/>
                    <a:p>
                      <a:pPr algn="ctr" fontAlgn="b"/>
                      <a:r>
                        <a:rPr lang="en-US" sz="1400" u="none" strike="noStrike" dirty="0">
                          <a:effectLst/>
                        </a:rPr>
                        <a:t>-0.006</a:t>
                      </a:r>
                      <a:endParaRPr lang="en-US" sz="1400" b="0" i="0" u="none" strike="noStrike" dirty="0">
                        <a:solidFill>
                          <a:srgbClr val="000000"/>
                        </a:solidFill>
                        <a:effectLst/>
                        <a:latin typeface="Arial" panose="020B0604020202020204" pitchFamily="34" charset="0"/>
                      </a:endParaRPr>
                    </a:p>
                  </a:txBody>
                  <a:tcPr marL="8487" marR="8487" marT="8487" marB="0" anchor="b">
                    <a:solidFill>
                      <a:srgbClr val="FFC000"/>
                    </a:solidFill>
                  </a:tcPr>
                </a:tc>
                <a:extLst>
                  <a:ext uri="{0D108BD9-81ED-4DB2-BD59-A6C34878D82A}">
                    <a16:rowId xmlns:a16="http://schemas.microsoft.com/office/drawing/2014/main" val="105516871"/>
                  </a:ext>
                </a:extLst>
              </a:tr>
              <a:tr h="226320">
                <a:tc>
                  <a:txBody>
                    <a:bodyPr/>
                    <a:lstStyle/>
                    <a:p>
                      <a:pPr algn="l" fontAlgn="b"/>
                      <a:r>
                        <a:rPr lang="es-ES_tradnl" sz="1600" b="1" u="none" strike="noStrike" noProof="0">
                          <a:effectLst/>
                        </a:rPr>
                        <a:t>Num.Obs.</a:t>
                      </a:r>
                      <a:endParaRPr lang="es-ES_tradnl" sz="1600" b="1" i="0" u="none" strike="noStrike" noProof="0">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404</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398</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404</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398</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404</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398</a:t>
                      </a:r>
                      <a:endParaRPr lang="en-US" sz="1400" b="0" i="0" u="none" strike="noStrike">
                        <a:solidFill>
                          <a:srgbClr val="000000"/>
                        </a:solidFill>
                        <a:effectLst/>
                        <a:latin typeface="Arial" panose="020B0604020202020204" pitchFamily="34" charset="0"/>
                      </a:endParaRPr>
                    </a:p>
                  </a:txBody>
                  <a:tcPr marL="8487" marR="8487" marT="8487" marB="0" anchor="b"/>
                </a:tc>
                <a:extLst>
                  <a:ext uri="{0D108BD9-81ED-4DB2-BD59-A6C34878D82A}">
                    <a16:rowId xmlns:a16="http://schemas.microsoft.com/office/drawing/2014/main" val="2995591037"/>
                  </a:ext>
                </a:extLst>
              </a:tr>
              <a:tr h="226320">
                <a:tc>
                  <a:txBody>
                    <a:bodyPr/>
                    <a:lstStyle/>
                    <a:p>
                      <a:pPr algn="l" fontAlgn="b"/>
                      <a:r>
                        <a:rPr lang="es-ES_tradnl" sz="1600" b="1" u="none" strike="noStrike" noProof="0" dirty="0">
                          <a:effectLst/>
                        </a:rPr>
                        <a:t>R2 Adj.</a:t>
                      </a:r>
                      <a:endParaRPr lang="es-ES_tradnl" sz="1600" b="1" i="0" u="none" strike="noStrike" noProof="0" dirty="0">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0.084</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0.171</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0.045</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0.044</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a:effectLst/>
                        </a:rPr>
                        <a:t>0.037</a:t>
                      </a:r>
                      <a:endParaRPr lang="en-US" sz="1400" b="0" i="0" u="none" strike="noStrike">
                        <a:solidFill>
                          <a:srgbClr val="000000"/>
                        </a:solidFill>
                        <a:effectLst/>
                        <a:latin typeface="Arial" panose="020B0604020202020204" pitchFamily="34" charset="0"/>
                      </a:endParaRPr>
                    </a:p>
                  </a:txBody>
                  <a:tcPr marL="8487" marR="8487" marT="8487" marB="0" anchor="b"/>
                </a:tc>
                <a:tc>
                  <a:txBody>
                    <a:bodyPr/>
                    <a:lstStyle/>
                    <a:p>
                      <a:pPr algn="ctr" fontAlgn="b"/>
                      <a:r>
                        <a:rPr lang="en-US" sz="1400" u="none" strike="noStrike" dirty="0">
                          <a:effectLst/>
                        </a:rPr>
                        <a:t>0.032</a:t>
                      </a:r>
                      <a:endParaRPr lang="en-US" sz="1400" b="0" i="0" u="none" strike="noStrike" dirty="0">
                        <a:solidFill>
                          <a:srgbClr val="000000"/>
                        </a:solidFill>
                        <a:effectLst/>
                        <a:latin typeface="Arial" panose="020B0604020202020204" pitchFamily="34" charset="0"/>
                      </a:endParaRPr>
                    </a:p>
                  </a:txBody>
                  <a:tcPr marL="8487" marR="8487" marT="8487" marB="0" anchor="b"/>
                </a:tc>
                <a:extLst>
                  <a:ext uri="{0D108BD9-81ED-4DB2-BD59-A6C34878D82A}">
                    <a16:rowId xmlns:a16="http://schemas.microsoft.com/office/drawing/2014/main" val="2505626794"/>
                  </a:ext>
                </a:extLst>
              </a:tr>
            </a:tbl>
          </a:graphicData>
        </a:graphic>
      </p:graphicFrame>
      <p:graphicFrame>
        <p:nvGraphicFramePr>
          <p:cNvPr id="6" name="Table 5">
            <a:extLst>
              <a:ext uri="{FF2B5EF4-FFF2-40B4-BE49-F238E27FC236}">
                <a16:creationId xmlns:a16="http://schemas.microsoft.com/office/drawing/2014/main" id="{611F757E-499B-338B-32D8-7761DDE5BF78}"/>
              </a:ext>
            </a:extLst>
          </p:cNvPr>
          <p:cNvGraphicFramePr>
            <a:graphicFrameLocks noGrp="1"/>
          </p:cNvGraphicFramePr>
          <p:nvPr>
            <p:extLst>
              <p:ext uri="{D42A27DB-BD31-4B8C-83A1-F6EECF244321}">
                <p14:modId xmlns:p14="http://schemas.microsoft.com/office/powerpoint/2010/main" val="3386101676"/>
              </p:ext>
            </p:extLst>
          </p:nvPr>
        </p:nvGraphicFramePr>
        <p:xfrm>
          <a:off x="5303520" y="4570800"/>
          <a:ext cx="3685534" cy="625060"/>
        </p:xfrm>
        <a:graphic>
          <a:graphicData uri="http://schemas.openxmlformats.org/drawingml/2006/table">
            <a:tbl>
              <a:tblPr/>
              <a:tblGrid>
                <a:gridCol w="3685534">
                  <a:extLst>
                    <a:ext uri="{9D8B030D-6E8A-4147-A177-3AD203B41FA5}">
                      <a16:colId xmlns:a16="http://schemas.microsoft.com/office/drawing/2014/main" val="2044168233"/>
                    </a:ext>
                  </a:extLst>
                </a:gridCol>
              </a:tblGrid>
              <a:tr h="199100">
                <a:tc>
                  <a:txBody>
                    <a:bodyPr/>
                    <a:lstStyle/>
                    <a:p>
                      <a:pPr algn="ctr" rtl="0" fontAlgn="b"/>
                      <a:r>
                        <a:rPr lang="en-US" dirty="0">
                          <a:effectLst/>
                        </a:rPr>
                        <a:t>-, + p &lt; 0.05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35523194"/>
                  </a:ext>
                </a:extLst>
              </a:tr>
              <a:tr h="373600">
                <a:tc>
                  <a:txBody>
                    <a:bodyPr/>
                    <a:lstStyle/>
                    <a:p>
                      <a:pPr algn="ctr" rtl="0" fontAlgn="b"/>
                      <a:r>
                        <a:rPr lang="en-US" dirty="0">
                          <a:effectLst/>
                        </a:rPr>
                        <a:t>--, ++ p &lt; 0.01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9526459"/>
                  </a:ext>
                </a:extLst>
              </a:tr>
            </a:tbl>
          </a:graphicData>
        </a:graphic>
      </p:graphicFrame>
    </p:spTree>
    <p:extLst>
      <p:ext uri="{BB962C8B-B14F-4D97-AF65-F5344CB8AC3E}">
        <p14:creationId xmlns:p14="http://schemas.microsoft.com/office/powerpoint/2010/main" val="285206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rtl="0" fontAlgn="base">
              <a:spcBef>
                <a:spcPts val="0"/>
              </a:spcBef>
              <a:spcAft>
                <a:spcPts val="0"/>
              </a:spcAft>
            </a:pPr>
            <a:r>
              <a:rPr lang="es-ES_tradnl" sz="1800" b="1" dirty="0">
                <a:latin typeface="+mj-lt"/>
              </a:rPr>
              <a:t>Pregunta de Investigación (PI) </a:t>
            </a:r>
            <a:r>
              <a:rPr lang="es-ES_tradnl" sz="1800" b="1" dirty="0">
                <a:solidFill>
                  <a:srgbClr val="000000"/>
                </a:solidFill>
                <a:latin typeface="+mj-lt"/>
              </a:rPr>
              <a:t>2</a:t>
            </a:r>
            <a:r>
              <a:rPr lang="es-ES_tradnl" sz="1800" b="1" i="0" u="none" strike="noStrike" dirty="0">
                <a:solidFill>
                  <a:srgbClr val="000000"/>
                </a:solidFill>
                <a:effectLst/>
                <a:latin typeface="+mj-lt"/>
              </a:rPr>
              <a:t>: </a:t>
            </a:r>
            <a:r>
              <a:rPr lang="es-ES_tradnl" sz="1800" dirty="0">
                <a:solidFill>
                  <a:srgbClr val="000000"/>
                </a:solidFill>
                <a:latin typeface="+mj-lt"/>
              </a:rPr>
              <a:t>¿</a:t>
            </a:r>
            <a:r>
              <a:rPr lang="es-ES_tradnl" sz="1800" b="0" i="0" u="none" strike="noStrike" dirty="0">
                <a:solidFill>
                  <a:srgbClr val="000000"/>
                </a:solidFill>
                <a:effectLst/>
                <a:latin typeface="+mj-lt"/>
              </a:rPr>
              <a:t>Cómo relacionan</a:t>
            </a:r>
            <a:r>
              <a:rPr lang="es-ES_tradnl" sz="1800" dirty="0">
                <a:latin typeface="+mj-lt"/>
              </a:rPr>
              <a:t> los diferentes estrategias de vida y de producción (</a:t>
            </a:r>
            <a:r>
              <a:rPr lang="es-ES_tradnl" sz="1800" dirty="0" err="1">
                <a:latin typeface="+mj-lt"/>
              </a:rPr>
              <a:t>ej</a:t>
            </a:r>
            <a:r>
              <a:rPr lang="es-ES_tradnl" sz="1800" dirty="0">
                <a:latin typeface="+mj-lt"/>
              </a:rPr>
              <a:t>: producción de auto-consumo vs. para la venta) y características del hogar con indicadores claves como seguridad alimentaria, diversidad dietética y vulnerabilidad y resiliencia? </a:t>
            </a:r>
            <a:endParaRPr lang="es-ES_tradnl" sz="1800" b="0" i="0" u="none" strike="noStrike" dirty="0">
              <a:solidFill>
                <a:srgbClr val="000000"/>
              </a:solidFill>
              <a:effectLst/>
              <a:latin typeface="+mj-lt"/>
            </a:endParaRPr>
          </a:p>
        </p:txBody>
      </p:sp>
    </p:spTree>
    <p:extLst>
      <p:ext uri="{BB962C8B-B14F-4D97-AF65-F5344CB8AC3E}">
        <p14:creationId xmlns:p14="http://schemas.microsoft.com/office/powerpoint/2010/main" val="73933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0" name="Google Shape;80;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 name="Picture 1">
            <a:extLst>
              <a:ext uri="{FF2B5EF4-FFF2-40B4-BE49-F238E27FC236}">
                <a16:creationId xmlns:a16="http://schemas.microsoft.com/office/drawing/2014/main" id="{6C559DAC-458F-25E8-908D-E5923F573DB1}"/>
              </a:ext>
            </a:extLst>
          </p:cNvPr>
          <p:cNvPicPr>
            <a:picLocks noChangeAspect="1"/>
          </p:cNvPicPr>
          <p:nvPr/>
        </p:nvPicPr>
        <p:blipFill>
          <a:blip r:embed="rId3"/>
          <a:stretch>
            <a:fillRect/>
          </a:stretch>
        </p:blipFill>
        <p:spPr>
          <a:xfrm>
            <a:off x="0" y="279647"/>
            <a:ext cx="7772400" cy="45842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_tradnl" dirty="0"/>
              <a:t>Análisis de demografía comparativa </a:t>
            </a:r>
          </a:p>
        </p:txBody>
      </p:sp>
      <p:graphicFrame>
        <p:nvGraphicFramePr>
          <p:cNvPr id="109" name="Google Shape;109;p21"/>
          <p:cNvGraphicFramePr/>
          <p:nvPr/>
        </p:nvGraphicFramePr>
        <p:xfrm>
          <a:off x="74200" y="1017725"/>
          <a:ext cx="8758100" cy="3816631"/>
        </p:xfrm>
        <a:graphic>
          <a:graphicData uri="http://schemas.openxmlformats.org/drawingml/2006/table">
            <a:tbl>
              <a:tblPr>
                <a:noFill/>
                <a:tableStyleId>{26A698F6-18C7-45E8-88FA-4DEAB41E6CDF}</a:tableStyleId>
              </a:tblPr>
              <a:tblGrid>
                <a:gridCol w="1908700">
                  <a:extLst>
                    <a:ext uri="{9D8B030D-6E8A-4147-A177-3AD203B41FA5}">
                      <a16:colId xmlns:a16="http://schemas.microsoft.com/office/drawing/2014/main" val="20000"/>
                    </a:ext>
                  </a:extLst>
                </a:gridCol>
                <a:gridCol w="456775">
                  <a:extLst>
                    <a:ext uri="{9D8B030D-6E8A-4147-A177-3AD203B41FA5}">
                      <a16:colId xmlns:a16="http://schemas.microsoft.com/office/drawing/2014/main" val="20001"/>
                    </a:ext>
                  </a:extLst>
                </a:gridCol>
                <a:gridCol w="852425">
                  <a:extLst>
                    <a:ext uri="{9D8B030D-6E8A-4147-A177-3AD203B41FA5}">
                      <a16:colId xmlns:a16="http://schemas.microsoft.com/office/drawing/2014/main" val="20002"/>
                    </a:ext>
                  </a:extLst>
                </a:gridCol>
                <a:gridCol w="891025">
                  <a:extLst>
                    <a:ext uri="{9D8B030D-6E8A-4147-A177-3AD203B41FA5}">
                      <a16:colId xmlns:a16="http://schemas.microsoft.com/office/drawing/2014/main" val="20003"/>
                    </a:ext>
                  </a:extLst>
                </a:gridCol>
                <a:gridCol w="795225">
                  <a:extLst>
                    <a:ext uri="{9D8B030D-6E8A-4147-A177-3AD203B41FA5}">
                      <a16:colId xmlns:a16="http://schemas.microsoft.com/office/drawing/2014/main" val="20004"/>
                    </a:ext>
                  </a:extLst>
                </a:gridCol>
                <a:gridCol w="493175">
                  <a:extLst>
                    <a:ext uri="{9D8B030D-6E8A-4147-A177-3AD203B41FA5}">
                      <a16:colId xmlns:a16="http://schemas.microsoft.com/office/drawing/2014/main" val="20005"/>
                    </a:ext>
                  </a:extLst>
                </a:gridCol>
                <a:gridCol w="520575">
                  <a:extLst>
                    <a:ext uri="{9D8B030D-6E8A-4147-A177-3AD203B41FA5}">
                      <a16:colId xmlns:a16="http://schemas.microsoft.com/office/drawing/2014/main" val="20006"/>
                    </a:ext>
                  </a:extLst>
                </a:gridCol>
                <a:gridCol w="495225">
                  <a:extLst>
                    <a:ext uri="{9D8B030D-6E8A-4147-A177-3AD203B41FA5}">
                      <a16:colId xmlns:a16="http://schemas.microsoft.com/office/drawing/2014/main" val="20007"/>
                    </a:ext>
                  </a:extLst>
                </a:gridCol>
                <a:gridCol w="755925">
                  <a:extLst>
                    <a:ext uri="{9D8B030D-6E8A-4147-A177-3AD203B41FA5}">
                      <a16:colId xmlns:a16="http://schemas.microsoft.com/office/drawing/2014/main" val="20008"/>
                    </a:ext>
                  </a:extLst>
                </a:gridCol>
                <a:gridCol w="794525">
                  <a:extLst>
                    <a:ext uri="{9D8B030D-6E8A-4147-A177-3AD203B41FA5}">
                      <a16:colId xmlns:a16="http://schemas.microsoft.com/office/drawing/2014/main" val="20009"/>
                    </a:ext>
                  </a:extLst>
                </a:gridCol>
                <a:gridCol w="794525">
                  <a:extLst>
                    <a:ext uri="{9D8B030D-6E8A-4147-A177-3AD203B41FA5}">
                      <a16:colId xmlns:a16="http://schemas.microsoft.com/office/drawing/2014/main" val="20010"/>
                    </a:ext>
                  </a:extLst>
                </a:gridCol>
              </a:tblGrid>
              <a:tr h="1081175">
                <a:tc>
                  <a:txBody>
                    <a:bodyPr/>
                    <a:lstStyle/>
                    <a:p>
                      <a:pPr marL="0" lvl="0" indent="0" algn="l" rtl="0">
                        <a:lnSpc>
                          <a:spcPct val="115000"/>
                        </a:lnSpc>
                        <a:spcBef>
                          <a:spcPts val="0"/>
                        </a:spcBef>
                        <a:spcAft>
                          <a:spcPts val="0"/>
                        </a:spcAft>
                        <a:buNone/>
                      </a:pPr>
                      <a:r>
                        <a:rPr lang="en" sz="1300" b="1"/>
                        <a:t>Variable</a:t>
                      </a:r>
                      <a:endParaRPr sz="13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nobs</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mean: Segovias</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mean: Waslala</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Med.</a:t>
                      </a:r>
                      <a:endParaRPr sz="1000" b="1"/>
                    </a:p>
                    <a:p>
                      <a:pPr marL="0" lvl="0" indent="0" algn="ctr" rtl="0">
                        <a:lnSpc>
                          <a:spcPct val="115000"/>
                        </a:lnSpc>
                        <a:spcBef>
                          <a:spcPts val="0"/>
                        </a:spcBef>
                        <a:spcAft>
                          <a:spcPts val="0"/>
                        </a:spcAft>
                        <a:buNone/>
                      </a:pPr>
                      <a:r>
                        <a:rPr lang="en" sz="1000" b="1"/>
                        <a:t>Jino.</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Med: Segovias</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Med: Was.</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Test: mean Segovias - mean Jinotega</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Test: mean Waslala - mean Jinotega</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Test: mean Waslala - mean Segovias</a:t>
                      </a:r>
                      <a:endParaRPr sz="1000" b="1"/>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17475">
                <a:tc>
                  <a:txBody>
                    <a:bodyPr/>
                    <a:lstStyle/>
                    <a:p>
                      <a:pPr marL="0" lvl="0" indent="0" algn="l" rtl="0">
                        <a:lnSpc>
                          <a:spcPct val="115000"/>
                        </a:lnSpc>
                        <a:spcBef>
                          <a:spcPts val="0"/>
                        </a:spcBef>
                        <a:spcAft>
                          <a:spcPts val="0"/>
                        </a:spcAft>
                        <a:buNone/>
                      </a:pPr>
                      <a:r>
                        <a:rPr lang="en" sz="1200"/>
                        <a:t>Demographics</a:t>
                      </a:r>
                      <a:endParaRPr sz="12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tc>
                  <a:txBody>
                    <a:bodyPr/>
                    <a:lstStyle/>
                    <a:p>
                      <a:pPr marL="0" lvl="0" indent="0" algn="l" rtl="0">
                        <a:spcBef>
                          <a:spcPts val="0"/>
                        </a:spcBef>
                        <a:spcAft>
                          <a:spcPts val="0"/>
                        </a:spcAft>
                        <a:buNone/>
                      </a:pP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1"/>
                  </a:ext>
                </a:extLst>
              </a:tr>
              <a:tr h="317475">
                <a:tc>
                  <a:txBody>
                    <a:bodyPr/>
                    <a:lstStyle/>
                    <a:p>
                      <a:pPr marL="0" lvl="0" indent="0" algn="l" rtl="0">
                        <a:lnSpc>
                          <a:spcPct val="115000"/>
                        </a:lnSpc>
                        <a:spcBef>
                          <a:spcPts val="0"/>
                        </a:spcBef>
                        <a:spcAft>
                          <a:spcPts val="0"/>
                        </a:spcAft>
                        <a:buNone/>
                      </a:pPr>
                      <a:r>
                        <a:rPr lang="en" sz="1200"/>
                        <a:t>Edad</a:t>
                      </a:r>
                      <a:endParaRPr sz="12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452</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51.033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54.428</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46.347</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47.5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53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44</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481050">
                <a:tc>
                  <a:txBody>
                    <a:bodyPr/>
                    <a:lstStyle/>
                    <a:p>
                      <a:pPr marL="0" lvl="0" indent="0" algn="l" rtl="0">
                        <a:lnSpc>
                          <a:spcPct val="115000"/>
                        </a:lnSpc>
                        <a:spcBef>
                          <a:spcPts val="0"/>
                        </a:spcBef>
                        <a:spcAft>
                          <a:spcPts val="0"/>
                        </a:spcAft>
                        <a:buNone/>
                      </a:pPr>
                      <a:r>
                        <a:rPr lang="en" sz="1200"/>
                        <a:t>Nivel educativo secundaria o mas alto que secundaria</a:t>
                      </a:r>
                      <a:endParaRPr sz="12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0.200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0.230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0.150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697525">
                <a:tc>
                  <a:txBody>
                    <a:bodyPr/>
                    <a:lstStyle/>
                    <a:p>
                      <a:pPr marL="0" lvl="0" indent="0" algn="l" rtl="0">
                        <a:lnSpc>
                          <a:spcPct val="115000"/>
                        </a:lnSpc>
                        <a:spcBef>
                          <a:spcPts val="0"/>
                        </a:spcBef>
                        <a:spcAft>
                          <a:spcPts val="0"/>
                        </a:spcAft>
                        <a:buNone/>
                      </a:pPr>
                      <a:r>
                        <a:rPr lang="en" sz="1200"/>
                        <a:t>Educación de la mayoría de los educados en HH, secundaria o superior</a:t>
                      </a:r>
                      <a:endParaRPr sz="12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0.633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0.550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0.225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1</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1</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17475">
                <a:tc>
                  <a:txBody>
                    <a:bodyPr/>
                    <a:lstStyle/>
                    <a:p>
                      <a:pPr marL="0" lvl="0" indent="0" algn="l" rtl="0">
                        <a:lnSpc>
                          <a:spcPct val="115000"/>
                        </a:lnSpc>
                        <a:spcBef>
                          <a:spcPts val="0"/>
                        </a:spcBef>
                        <a:spcAft>
                          <a:spcPts val="0"/>
                        </a:spcAft>
                        <a:buNone/>
                      </a:pPr>
                      <a:r>
                        <a:rPr lang="en" sz="1200"/>
                        <a:t>Número de personas en HH</a:t>
                      </a:r>
                      <a:endParaRPr sz="12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452</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5.267</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4.940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5.150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7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481050">
                <a:tc>
                  <a:txBody>
                    <a:bodyPr/>
                    <a:lstStyle/>
                    <a:p>
                      <a:pPr marL="0" lvl="0" indent="0" algn="l" rtl="0">
                        <a:lnSpc>
                          <a:spcPct val="115000"/>
                        </a:lnSpc>
                        <a:spcBef>
                          <a:spcPts val="0"/>
                        </a:spcBef>
                        <a:spcAft>
                          <a:spcPts val="0"/>
                        </a:spcAft>
                        <a:buNone/>
                      </a:pPr>
                      <a:r>
                        <a:rPr lang="en" sz="1300"/>
                        <a:t>Número de personas en HH menores de 15 años</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452</a:t>
                      </a: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1.367</a:t>
                      </a: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dirty="0"/>
                        <a:t>1.185</a:t>
                      </a:r>
                      <a:endParaRPr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1.692</a:t>
                      </a: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1</a:t>
                      </a: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1</a:t>
                      </a: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2</a:t>
                      </a:r>
                      <a:endParaRP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8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8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dirty="0"/>
                        <a:t>++</a:t>
                      </a:r>
                      <a:endParaRPr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Tamaño de finca </a:t>
            </a:r>
            <a:endParaRPr/>
          </a:p>
        </p:txBody>
      </p:sp>
      <p:pic>
        <p:nvPicPr>
          <p:cNvPr id="103" name="Google Shape;103;p20" title="Chart"/>
          <p:cNvPicPr preferRelativeResize="0"/>
          <p:nvPr/>
        </p:nvPicPr>
        <p:blipFill>
          <a:blip r:embed="rId3">
            <a:alphaModFix/>
          </a:blip>
          <a:stretch>
            <a:fillRect/>
          </a:stretch>
        </p:blipFill>
        <p:spPr>
          <a:xfrm>
            <a:off x="1667475" y="1112225"/>
            <a:ext cx="6179475"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ES_tradnl" dirty="0"/>
              <a:t>Los medios de vida, ingresos y bienes </a:t>
            </a:r>
          </a:p>
        </p:txBody>
      </p:sp>
      <p:graphicFrame>
        <p:nvGraphicFramePr>
          <p:cNvPr id="2" name="Table 1">
            <a:extLst>
              <a:ext uri="{FF2B5EF4-FFF2-40B4-BE49-F238E27FC236}">
                <a16:creationId xmlns:a16="http://schemas.microsoft.com/office/drawing/2014/main" id="{B10DE616-A8EE-AEC7-5640-DE0073FD7F7A}"/>
              </a:ext>
            </a:extLst>
          </p:cNvPr>
          <p:cNvGraphicFramePr>
            <a:graphicFrameLocks noGrp="1"/>
          </p:cNvGraphicFramePr>
          <p:nvPr>
            <p:extLst>
              <p:ext uri="{D42A27DB-BD31-4B8C-83A1-F6EECF244321}">
                <p14:modId xmlns:p14="http://schemas.microsoft.com/office/powerpoint/2010/main" val="3748690073"/>
              </p:ext>
            </p:extLst>
          </p:nvPr>
        </p:nvGraphicFramePr>
        <p:xfrm>
          <a:off x="312959" y="2430793"/>
          <a:ext cx="8682995" cy="1007112"/>
        </p:xfrm>
        <a:graphic>
          <a:graphicData uri="http://schemas.openxmlformats.org/drawingml/2006/table">
            <a:tbl>
              <a:tblPr/>
              <a:tblGrid>
                <a:gridCol w="1854223">
                  <a:extLst>
                    <a:ext uri="{9D8B030D-6E8A-4147-A177-3AD203B41FA5}">
                      <a16:colId xmlns:a16="http://schemas.microsoft.com/office/drawing/2014/main" val="779604998"/>
                    </a:ext>
                  </a:extLst>
                </a:gridCol>
                <a:gridCol w="772593">
                  <a:extLst>
                    <a:ext uri="{9D8B030D-6E8A-4147-A177-3AD203B41FA5}">
                      <a16:colId xmlns:a16="http://schemas.microsoft.com/office/drawing/2014/main" val="1867077869"/>
                    </a:ext>
                  </a:extLst>
                </a:gridCol>
                <a:gridCol w="772593">
                  <a:extLst>
                    <a:ext uri="{9D8B030D-6E8A-4147-A177-3AD203B41FA5}">
                      <a16:colId xmlns:a16="http://schemas.microsoft.com/office/drawing/2014/main" val="3899663252"/>
                    </a:ext>
                  </a:extLst>
                </a:gridCol>
                <a:gridCol w="772593">
                  <a:extLst>
                    <a:ext uri="{9D8B030D-6E8A-4147-A177-3AD203B41FA5}">
                      <a16:colId xmlns:a16="http://schemas.microsoft.com/office/drawing/2014/main" val="4060179265"/>
                    </a:ext>
                  </a:extLst>
                </a:gridCol>
                <a:gridCol w="594897">
                  <a:extLst>
                    <a:ext uri="{9D8B030D-6E8A-4147-A177-3AD203B41FA5}">
                      <a16:colId xmlns:a16="http://schemas.microsoft.com/office/drawing/2014/main" val="263135458"/>
                    </a:ext>
                  </a:extLst>
                </a:gridCol>
                <a:gridCol w="479008">
                  <a:extLst>
                    <a:ext uri="{9D8B030D-6E8A-4147-A177-3AD203B41FA5}">
                      <a16:colId xmlns:a16="http://schemas.microsoft.com/office/drawing/2014/main" val="3518801005"/>
                    </a:ext>
                  </a:extLst>
                </a:gridCol>
                <a:gridCol w="509911">
                  <a:extLst>
                    <a:ext uri="{9D8B030D-6E8A-4147-A177-3AD203B41FA5}">
                      <a16:colId xmlns:a16="http://schemas.microsoft.com/office/drawing/2014/main" val="4228783152"/>
                    </a:ext>
                  </a:extLst>
                </a:gridCol>
                <a:gridCol w="549737">
                  <a:extLst>
                    <a:ext uri="{9D8B030D-6E8A-4147-A177-3AD203B41FA5}">
                      <a16:colId xmlns:a16="http://schemas.microsoft.com/office/drawing/2014/main" val="2907263193"/>
                    </a:ext>
                  </a:extLst>
                </a:gridCol>
                <a:gridCol w="670960">
                  <a:extLst>
                    <a:ext uri="{9D8B030D-6E8A-4147-A177-3AD203B41FA5}">
                      <a16:colId xmlns:a16="http://schemas.microsoft.com/office/drawing/2014/main" val="3360056465"/>
                    </a:ext>
                  </a:extLst>
                </a:gridCol>
                <a:gridCol w="772593">
                  <a:extLst>
                    <a:ext uri="{9D8B030D-6E8A-4147-A177-3AD203B41FA5}">
                      <a16:colId xmlns:a16="http://schemas.microsoft.com/office/drawing/2014/main" val="724587795"/>
                    </a:ext>
                  </a:extLst>
                </a:gridCol>
                <a:gridCol w="933887">
                  <a:extLst>
                    <a:ext uri="{9D8B030D-6E8A-4147-A177-3AD203B41FA5}">
                      <a16:colId xmlns:a16="http://schemas.microsoft.com/office/drawing/2014/main" val="3043173283"/>
                    </a:ext>
                  </a:extLst>
                </a:gridCol>
              </a:tblGrid>
              <a:tr h="203965">
                <a:tc>
                  <a:txBody>
                    <a:bodyPr/>
                    <a:lstStyle/>
                    <a:p>
                      <a:pPr rtl="0" fontAlgn="b"/>
                      <a:r>
                        <a:rPr lang="en-US" sz="1200" b="0">
                          <a:effectLst/>
                          <a:latin typeface="Arial" panose="020B0604020202020204" pitchFamily="34" charset="0"/>
                        </a:rPr>
                        <a:t>Ingresos y patrimonio</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0E0E3"/>
                    </a:solidFill>
                  </a:tcPr>
                </a:tc>
                <a:extLst>
                  <a:ext uri="{0D108BD9-81ED-4DB2-BD59-A6C34878D82A}">
                    <a16:rowId xmlns:a16="http://schemas.microsoft.com/office/drawing/2014/main" val="1486756907"/>
                  </a:ext>
                </a:extLst>
              </a:tr>
              <a:tr h="203965">
                <a:tc>
                  <a:txBody>
                    <a:bodyPr/>
                    <a:lstStyle/>
                    <a:p>
                      <a:pPr rtl="0" fontAlgn="b"/>
                      <a:r>
                        <a:rPr lang="en-US" sz="1200" b="0">
                          <a:effectLst/>
                          <a:latin typeface="Arial" panose="020B0604020202020204" pitchFamily="34" charset="0"/>
                        </a:rPr>
                        <a:t>Tamaño de la finca (ha)</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444</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4.473</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4.241</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13.297</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2.82</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2.11</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7.82</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200">
                          <a:effectLst/>
                        </a:rPr>
                        <a:t>++</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200">
                          <a:effectLst/>
                        </a:rPr>
                        <a:t>++</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52126504"/>
                  </a:ext>
                </a:extLst>
              </a:tr>
              <a:tr h="550086">
                <a:tc>
                  <a:txBody>
                    <a:bodyPr/>
                    <a:lstStyle/>
                    <a:p>
                      <a:pPr rtl="0" fontAlgn="b"/>
                      <a:r>
                        <a:rPr lang="en-US" sz="1200" b="0" dirty="0" err="1">
                          <a:effectLst/>
                          <a:latin typeface="Arial" panose="020B0604020202020204" pitchFamily="34" charset="0"/>
                        </a:rPr>
                        <a:t>Ingresos</a:t>
                      </a:r>
                      <a:r>
                        <a:rPr lang="en-US" sz="1200" b="0" dirty="0">
                          <a:effectLst/>
                          <a:latin typeface="Arial" panose="020B0604020202020204" pitchFamily="34" charset="0"/>
                        </a:rPr>
                        <a:t> </a:t>
                      </a:r>
                      <a:r>
                        <a:rPr lang="en-US" sz="1200" b="0" dirty="0" err="1">
                          <a:effectLst/>
                          <a:latin typeface="Arial" panose="020B0604020202020204" pitchFamily="34" charset="0"/>
                        </a:rPr>
                        <a:t>en</a:t>
                      </a:r>
                      <a:r>
                        <a:rPr lang="en-US" sz="1200" b="0" dirty="0">
                          <a:effectLst/>
                          <a:latin typeface="Arial" panose="020B0604020202020204" pitchFamily="34" charset="0"/>
                        </a:rPr>
                        <a:t> </a:t>
                      </a:r>
                      <a:r>
                        <a:rPr lang="en-US" sz="1200" b="0" dirty="0" err="1">
                          <a:effectLst/>
                          <a:latin typeface="Arial" panose="020B0604020202020204" pitchFamily="34" charset="0"/>
                        </a:rPr>
                        <a:t>efectivo</a:t>
                      </a:r>
                      <a:r>
                        <a:rPr lang="en-US" sz="1200" b="0" dirty="0">
                          <a:effectLst/>
                          <a:latin typeface="Arial" panose="020B0604020202020204" pitchFamily="34" charset="0"/>
                        </a:rPr>
                        <a:t> de las 5 </a:t>
                      </a:r>
                      <a:r>
                        <a:rPr lang="en-US" sz="1200" b="0" dirty="0" err="1">
                          <a:effectLst/>
                          <a:latin typeface="Arial" panose="020B0604020202020204" pitchFamily="34" charset="0"/>
                        </a:rPr>
                        <a:t>fuentes</a:t>
                      </a:r>
                      <a:r>
                        <a:rPr lang="en-US" sz="1200" b="0" dirty="0">
                          <a:effectLst/>
                          <a:latin typeface="Arial" panose="020B0604020202020204" pitchFamily="34" charset="0"/>
                        </a:rPr>
                        <a:t> </a:t>
                      </a:r>
                      <a:r>
                        <a:rPr lang="en-US" sz="1200" b="0" dirty="0" err="1">
                          <a:effectLst/>
                          <a:latin typeface="Arial" panose="020B0604020202020204" pitchFamily="34" charset="0"/>
                        </a:rPr>
                        <a:t>principales</a:t>
                      </a:r>
                      <a:r>
                        <a:rPr lang="en-US" sz="1200" b="0" dirty="0">
                          <a:effectLst/>
                          <a:latin typeface="Arial" panose="020B0604020202020204" pitchFamily="34" charset="0"/>
                        </a:rPr>
                        <a:t> del </a:t>
                      </a:r>
                      <a:r>
                        <a:rPr lang="en-US" sz="1200" b="0" dirty="0" err="1">
                          <a:effectLst/>
                          <a:latin typeface="Arial" panose="020B0604020202020204" pitchFamily="34" charset="0"/>
                        </a:rPr>
                        <a:t>año</a:t>
                      </a:r>
                      <a:r>
                        <a:rPr lang="en-US" sz="1200" b="0" dirty="0">
                          <a:effectLst/>
                          <a:latin typeface="Arial" panose="020B0604020202020204" pitchFamily="34" charset="0"/>
                        </a:rPr>
                        <a:t> anterior ($C)</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dirty="0">
                          <a:effectLst/>
                        </a:rPr>
                        <a:t>459</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118067</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97188</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97482</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70500</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52000</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67938</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dirty="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7905857"/>
                  </a:ext>
                </a:extLst>
              </a:tr>
            </a:tbl>
          </a:graphicData>
        </a:graphic>
      </p:graphicFrame>
      <p:graphicFrame>
        <p:nvGraphicFramePr>
          <p:cNvPr id="3" name="Table 2">
            <a:extLst>
              <a:ext uri="{FF2B5EF4-FFF2-40B4-BE49-F238E27FC236}">
                <a16:creationId xmlns:a16="http://schemas.microsoft.com/office/drawing/2014/main" id="{867D5899-67AB-7D22-A704-D7BFD5C239A2}"/>
              </a:ext>
            </a:extLst>
          </p:cNvPr>
          <p:cNvGraphicFramePr>
            <a:graphicFrameLocks noGrp="1"/>
          </p:cNvGraphicFramePr>
          <p:nvPr>
            <p:extLst>
              <p:ext uri="{D42A27DB-BD31-4B8C-83A1-F6EECF244321}">
                <p14:modId xmlns:p14="http://schemas.microsoft.com/office/powerpoint/2010/main" val="10777955"/>
              </p:ext>
            </p:extLst>
          </p:nvPr>
        </p:nvGraphicFramePr>
        <p:xfrm>
          <a:off x="311700" y="1183671"/>
          <a:ext cx="8667387" cy="1081175"/>
        </p:xfrm>
        <a:graphic>
          <a:graphicData uri="http://schemas.openxmlformats.org/drawingml/2006/table">
            <a:tbl>
              <a:tblPr>
                <a:noFill/>
                <a:tableStyleId>{26A698F6-18C7-45E8-88FA-4DEAB41E6CDF}</a:tableStyleId>
              </a:tblPr>
              <a:tblGrid>
                <a:gridCol w="1888930">
                  <a:extLst>
                    <a:ext uri="{9D8B030D-6E8A-4147-A177-3AD203B41FA5}">
                      <a16:colId xmlns:a16="http://schemas.microsoft.com/office/drawing/2014/main" val="2395434300"/>
                    </a:ext>
                  </a:extLst>
                </a:gridCol>
                <a:gridCol w="452044">
                  <a:extLst>
                    <a:ext uri="{9D8B030D-6E8A-4147-A177-3AD203B41FA5}">
                      <a16:colId xmlns:a16="http://schemas.microsoft.com/office/drawing/2014/main" val="1479436539"/>
                    </a:ext>
                  </a:extLst>
                </a:gridCol>
                <a:gridCol w="843596">
                  <a:extLst>
                    <a:ext uri="{9D8B030D-6E8A-4147-A177-3AD203B41FA5}">
                      <a16:colId xmlns:a16="http://schemas.microsoft.com/office/drawing/2014/main" val="1739927332"/>
                    </a:ext>
                  </a:extLst>
                </a:gridCol>
                <a:gridCol w="881796">
                  <a:extLst>
                    <a:ext uri="{9D8B030D-6E8A-4147-A177-3AD203B41FA5}">
                      <a16:colId xmlns:a16="http://schemas.microsoft.com/office/drawing/2014/main" val="3491292435"/>
                    </a:ext>
                  </a:extLst>
                </a:gridCol>
                <a:gridCol w="786988">
                  <a:extLst>
                    <a:ext uri="{9D8B030D-6E8A-4147-A177-3AD203B41FA5}">
                      <a16:colId xmlns:a16="http://schemas.microsoft.com/office/drawing/2014/main" val="3649886420"/>
                    </a:ext>
                  </a:extLst>
                </a:gridCol>
                <a:gridCol w="488067">
                  <a:extLst>
                    <a:ext uri="{9D8B030D-6E8A-4147-A177-3AD203B41FA5}">
                      <a16:colId xmlns:a16="http://schemas.microsoft.com/office/drawing/2014/main" val="3180820785"/>
                    </a:ext>
                  </a:extLst>
                </a:gridCol>
                <a:gridCol w="515183">
                  <a:extLst>
                    <a:ext uri="{9D8B030D-6E8A-4147-A177-3AD203B41FA5}">
                      <a16:colId xmlns:a16="http://schemas.microsoft.com/office/drawing/2014/main" val="3140945576"/>
                    </a:ext>
                  </a:extLst>
                </a:gridCol>
                <a:gridCol w="490096">
                  <a:extLst>
                    <a:ext uri="{9D8B030D-6E8A-4147-A177-3AD203B41FA5}">
                      <a16:colId xmlns:a16="http://schemas.microsoft.com/office/drawing/2014/main" val="3465438781"/>
                    </a:ext>
                  </a:extLst>
                </a:gridCol>
                <a:gridCol w="748095">
                  <a:extLst>
                    <a:ext uri="{9D8B030D-6E8A-4147-A177-3AD203B41FA5}">
                      <a16:colId xmlns:a16="http://schemas.microsoft.com/office/drawing/2014/main" val="2215411593"/>
                    </a:ext>
                  </a:extLst>
                </a:gridCol>
                <a:gridCol w="786296">
                  <a:extLst>
                    <a:ext uri="{9D8B030D-6E8A-4147-A177-3AD203B41FA5}">
                      <a16:colId xmlns:a16="http://schemas.microsoft.com/office/drawing/2014/main" val="3652938888"/>
                    </a:ext>
                  </a:extLst>
                </a:gridCol>
                <a:gridCol w="786296">
                  <a:extLst>
                    <a:ext uri="{9D8B030D-6E8A-4147-A177-3AD203B41FA5}">
                      <a16:colId xmlns:a16="http://schemas.microsoft.com/office/drawing/2014/main" val="367454941"/>
                    </a:ext>
                  </a:extLst>
                </a:gridCol>
              </a:tblGrid>
              <a:tr h="1081175">
                <a:tc>
                  <a:txBody>
                    <a:bodyPr/>
                    <a:lstStyle/>
                    <a:p>
                      <a:pPr marL="0" lvl="0" indent="0" algn="l" rtl="0">
                        <a:lnSpc>
                          <a:spcPct val="115000"/>
                        </a:lnSpc>
                        <a:spcBef>
                          <a:spcPts val="0"/>
                        </a:spcBef>
                        <a:spcAft>
                          <a:spcPts val="0"/>
                        </a:spcAft>
                        <a:buNone/>
                      </a:pPr>
                      <a:r>
                        <a:rPr lang="en" sz="1300" b="1" dirty="0"/>
                        <a:t>Variable</a:t>
                      </a:r>
                      <a:endParaRPr sz="13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nobs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a:t>
                      </a:r>
                      <a:r>
                        <a:rPr lang="en" sz="1000" b="1" dirty="0" err="1"/>
                        <a:t>Waslala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a:t>
                      </a:r>
                      <a:endParaRPr sz="1000" b="1" dirty="0"/>
                    </a:p>
                    <a:p>
                      <a:pPr marL="0" lvl="0" indent="0" algn="ctr" rtl="0">
                        <a:lnSpc>
                          <a:spcPct val="115000"/>
                        </a:lnSpc>
                        <a:spcBef>
                          <a:spcPts val="0"/>
                        </a:spcBef>
                        <a:spcAft>
                          <a:spcPts val="0"/>
                        </a:spcAft>
                        <a:buNone/>
                      </a:pPr>
                      <a:r>
                        <a:rPr lang="en" sz="1000" b="1" dirty="0" err="1"/>
                        <a:t>Jino</a:t>
                      </a:r>
                      <a:r>
                        <a:rPr lang="en" sz="1000" b="1" dirty="0"/>
                        <a:t>.</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 Was.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Segovias</a:t>
                      </a:r>
                      <a:r>
                        <a:rPr lang="en" sz="1000" b="1" dirty="0"/>
                        <a:t> - 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Waslala</a:t>
                      </a:r>
                      <a:r>
                        <a:rPr lang="en" sz="1000" b="1" dirty="0"/>
                        <a:t> - 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Waslala</a:t>
                      </a:r>
                      <a:r>
                        <a:rPr lang="en" sz="1000" b="1" dirty="0"/>
                        <a:t> - mean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395676392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Fuentes de ingreso comparativo  </a:t>
            </a:r>
            <a:endParaRPr/>
          </a:p>
        </p:txBody>
      </p:sp>
      <p:graphicFrame>
        <p:nvGraphicFramePr>
          <p:cNvPr id="126" name="Google Shape;126;p24"/>
          <p:cNvGraphicFramePr/>
          <p:nvPr>
            <p:extLst>
              <p:ext uri="{D42A27DB-BD31-4B8C-83A1-F6EECF244321}">
                <p14:modId xmlns:p14="http://schemas.microsoft.com/office/powerpoint/2010/main" val="463038336"/>
              </p:ext>
            </p:extLst>
          </p:nvPr>
        </p:nvGraphicFramePr>
        <p:xfrm>
          <a:off x="74200" y="1316875"/>
          <a:ext cx="8758100" cy="1081175"/>
        </p:xfrm>
        <a:graphic>
          <a:graphicData uri="http://schemas.openxmlformats.org/drawingml/2006/table">
            <a:tbl>
              <a:tblPr>
                <a:noFill/>
                <a:tableStyleId>{26A698F6-18C7-45E8-88FA-4DEAB41E6CDF}</a:tableStyleId>
              </a:tblPr>
              <a:tblGrid>
                <a:gridCol w="1908700">
                  <a:extLst>
                    <a:ext uri="{9D8B030D-6E8A-4147-A177-3AD203B41FA5}">
                      <a16:colId xmlns:a16="http://schemas.microsoft.com/office/drawing/2014/main" val="20000"/>
                    </a:ext>
                  </a:extLst>
                </a:gridCol>
                <a:gridCol w="456775">
                  <a:extLst>
                    <a:ext uri="{9D8B030D-6E8A-4147-A177-3AD203B41FA5}">
                      <a16:colId xmlns:a16="http://schemas.microsoft.com/office/drawing/2014/main" val="20001"/>
                    </a:ext>
                  </a:extLst>
                </a:gridCol>
                <a:gridCol w="852425">
                  <a:extLst>
                    <a:ext uri="{9D8B030D-6E8A-4147-A177-3AD203B41FA5}">
                      <a16:colId xmlns:a16="http://schemas.microsoft.com/office/drawing/2014/main" val="20002"/>
                    </a:ext>
                  </a:extLst>
                </a:gridCol>
                <a:gridCol w="891025">
                  <a:extLst>
                    <a:ext uri="{9D8B030D-6E8A-4147-A177-3AD203B41FA5}">
                      <a16:colId xmlns:a16="http://schemas.microsoft.com/office/drawing/2014/main" val="20003"/>
                    </a:ext>
                  </a:extLst>
                </a:gridCol>
                <a:gridCol w="795225">
                  <a:extLst>
                    <a:ext uri="{9D8B030D-6E8A-4147-A177-3AD203B41FA5}">
                      <a16:colId xmlns:a16="http://schemas.microsoft.com/office/drawing/2014/main" val="20004"/>
                    </a:ext>
                  </a:extLst>
                </a:gridCol>
                <a:gridCol w="493175">
                  <a:extLst>
                    <a:ext uri="{9D8B030D-6E8A-4147-A177-3AD203B41FA5}">
                      <a16:colId xmlns:a16="http://schemas.microsoft.com/office/drawing/2014/main" val="20005"/>
                    </a:ext>
                  </a:extLst>
                </a:gridCol>
                <a:gridCol w="520575">
                  <a:extLst>
                    <a:ext uri="{9D8B030D-6E8A-4147-A177-3AD203B41FA5}">
                      <a16:colId xmlns:a16="http://schemas.microsoft.com/office/drawing/2014/main" val="20006"/>
                    </a:ext>
                  </a:extLst>
                </a:gridCol>
                <a:gridCol w="495225">
                  <a:extLst>
                    <a:ext uri="{9D8B030D-6E8A-4147-A177-3AD203B41FA5}">
                      <a16:colId xmlns:a16="http://schemas.microsoft.com/office/drawing/2014/main" val="20007"/>
                    </a:ext>
                  </a:extLst>
                </a:gridCol>
                <a:gridCol w="755925">
                  <a:extLst>
                    <a:ext uri="{9D8B030D-6E8A-4147-A177-3AD203B41FA5}">
                      <a16:colId xmlns:a16="http://schemas.microsoft.com/office/drawing/2014/main" val="20008"/>
                    </a:ext>
                  </a:extLst>
                </a:gridCol>
                <a:gridCol w="794525">
                  <a:extLst>
                    <a:ext uri="{9D8B030D-6E8A-4147-A177-3AD203B41FA5}">
                      <a16:colId xmlns:a16="http://schemas.microsoft.com/office/drawing/2014/main" val="20009"/>
                    </a:ext>
                  </a:extLst>
                </a:gridCol>
                <a:gridCol w="794525">
                  <a:extLst>
                    <a:ext uri="{9D8B030D-6E8A-4147-A177-3AD203B41FA5}">
                      <a16:colId xmlns:a16="http://schemas.microsoft.com/office/drawing/2014/main" val="20010"/>
                    </a:ext>
                  </a:extLst>
                </a:gridCol>
              </a:tblGrid>
              <a:tr h="1081175">
                <a:tc>
                  <a:txBody>
                    <a:bodyPr/>
                    <a:lstStyle/>
                    <a:p>
                      <a:pPr marL="0" lvl="0" indent="0" algn="l" rtl="0">
                        <a:lnSpc>
                          <a:spcPct val="115000"/>
                        </a:lnSpc>
                        <a:spcBef>
                          <a:spcPts val="0"/>
                        </a:spcBef>
                        <a:spcAft>
                          <a:spcPts val="0"/>
                        </a:spcAft>
                        <a:buNone/>
                      </a:pPr>
                      <a:r>
                        <a:rPr lang="en" sz="1300" b="1" dirty="0"/>
                        <a:t>Variable</a:t>
                      </a:r>
                      <a:endParaRPr sz="13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nobs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a:t>
                      </a:r>
                      <a:r>
                        <a:rPr lang="en" sz="1000" b="1" dirty="0" err="1"/>
                        <a:t>Waslala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a:t>
                      </a:r>
                      <a:endParaRPr sz="1000" b="1" dirty="0"/>
                    </a:p>
                    <a:p>
                      <a:pPr marL="0" lvl="0" indent="0" algn="ctr" rtl="0">
                        <a:lnSpc>
                          <a:spcPct val="115000"/>
                        </a:lnSpc>
                        <a:spcBef>
                          <a:spcPts val="0"/>
                        </a:spcBef>
                        <a:spcAft>
                          <a:spcPts val="0"/>
                        </a:spcAft>
                        <a:buNone/>
                      </a:pPr>
                      <a:r>
                        <a:rPr lang="en" sz="1000" b="1" dirty="0" err="1"/>
                        <a:t>Jino</a:t>
                      </a:r>
                      <a:r>
                        <a:rPr lang="en" sz="1000" b="1" dirty="0"/>
                        <a:t>.</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 Was.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Segovias</a:t>
                      </a:r>
                      <a:r>
                        <a:rPr lang="en" sz="1000" b="1" dirty="0"/>
                        <a:t> - 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Waslala</a:t>
                      </a:r>
                      <a:r>
                        <a:rPr lang="en" sz="1000" b="1" dirty="0"/>
                        <a:t> - 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Waslala</a:t>
                      </a:r>
                      <a:r>
                        <a:rPr lang="en" sz="1000" b="1" dirty="0"/>
                        <a:t> - mean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27" name="Google Shape;127;p24"/>
          <p:cNvGraphicFramePr/>
          <p:nvPr>
            <p:extLst>
              <p:ext uri="{D42A27DB-BD31-4B8C-83A1-F6EECF244321}">
                <p14:modId xmlns:p14="http://schemas.microsoft.com/office/powerpoint/2010/main" val="1290658215"/>
              </p:ext>
            </p:extLst>
          </p:nvPr>
        </p:nvGraphicFramePr>
        <p:xfrm>
          <a:off x="74188" y="2449125"/>
          <a:ext cx="8864300" cy="2428244"/>
        </p:xfrm>
        <a:graphic>
          <a:graphicData uri="http://schemas.openxmlformats.org/drawingml/2006/table">
            <a:tbl>
              <a:tblPr>
                <a:noFill/>
                <a:tableStyleId>{26A698F6-18C7-45E8-88FA-4DEAB41E6CDF}</a:tableStyleId>
              </a:tblPr>
              <a:tblGrid>
                <a:gridCol w="1852675">
                  <a:extLst>
                    <a:ext uri="{9D8B030D-6E8A-4147-A177-3AD203B41FA5}">
                      <a16:colId xmlns:a16="http://schemas.microsoft.com/office/drawing/2014/main" val="20000"/>
                    </a:ext>
                  </a:extLst>
                </a:gridCol>
                <a:gridCol w="456775">
                  <a:extLst>
                    <a:ext uri="{9D8B030D-6E8A-4147-A177-3AD203B41FA5}">
                      <a16:colId xmlns:a16="http://schemas.microsoft.com/office/drawing/2014/main" val="20001"/>
                    </a:ext>
                  </a:extLst>
                </a:gridCol>
                <a:gridCol w="852425">
                  <a:extLst>
                    <a:ext uri="{9D8B030D-6E8A-4147-A177-3AD203B41FA5}">
                      <a16:colId xmlns:a16="http://schemas.microsoft.com/office/drawing/2014/main" val="20002"/>
                    </a:ext>
                  </a:extLst>
                </a:gridCol>
                <a:gridCol w="891025">
                  <a:extLst>
                    <a:ext uri="{9D8B030D-6E8A-4147-A177-3AD203B41FA5}">
                      <a16:colId xmlns:a16="http://schemas.microsoft.com/office/drawing/2014/main" val="20003"/>
                    </a:ext>
                  </a:extLst>
                </a:gridCol>
                <a:gridCol w="795225">
                  <a:extLst>
                    <a:ext uri="{9D8B030D-6E8A-4147-A177-3AD203B41FA5}">
                      <a16:colId xmlns:a16="http://schemas.microsoft.com/office/drawing/2014/main" val="20004"/>
                    </a:ext>
                  </a:extLst>
                </a:gridCol>
                <a:gridCol w="493175">
                  <a:extLst>
                    <a:ext uri="{9D8B030D-6E8A-4147-A177-3AD203B41FA5}">
                      <a16:colId xmlns:a16="http://schemas.microsoft.com/office/drawing/2014/main" val="20005"/>
                    </a:ext>
                  </a:extLst>
                </a:gridCol>
                <a:gridCol w="520575">
                  <a:extLst>
                    <a:ext uri="{9D8B030D-6E8A-4147-A177-3AD203B41FA5}">
                      <a16:colId xmlns:a16="http://schemas.microsoft.com/office/drawing/2014/main" val="20006"/>
                    </a:ext>
                  </a:extLst>
                </a:gridCol>
                <a:gridCol w="495225">
                  <a:extLst>
                    <a:ext uri="{9D8B030D-6E8A-4147-A177-3AD203B41FA5}">
                      <a16:colId xmlns:a16="http://schemas.microsoft.com/office/drawing/2014/main" val="20007"/>
                    </a:ext>
                  </a:extLst>
                </a:gridCol>
                <a:gridCol w="755925">
                  <a:extLst>
                    <a:ext uri="{9D8B030D-6E8A-4147-A177-3AD203B41FA5}">
                      <a16:colId xmlns:a16="http://schemas.microsoft.com/office/drawing/2014/main" val="20008"/>
                    </a:ext>
                  </a:extLst>
                </a:gridCol>
                <a:gridCol w="840950">
                  <a:extLst>
                    <a:ext uri="{9D8B030D-6E8A-4147-A177-3AD203B41FA5}">
                      <a16:colId xmlns:a16="http://schemas.microsoft.com/office/drawing/2014/main" val="20009"/>
                    </a:ext>
                  </a:extLst>
                </a:gridCol>
                <a:gridCol w="910325">
                  <a:extLst>
                    <a:ext uri="{9D8B030D-6E8A-4147-A177-3AD203B41FA5}">
                      <a16:colId xmlns:a16="http://schemas.microsoft.com/office/drawing/2014/main" val="20010"/>
                    </a:ext>
                  </a:extLst>
                </a:gridCol>
              </a:tblGrid>
              <a:tr h="200025">
                <a:tc>
                  <a:txBody>
                    <a:bodyPr/>
                    <a:lstStyle/>
                    <a:p>
                      <a:pPr marL="0" lvl="0" indent="0" algn="l" rtl="0">
                        <a:lnSpc>
                          <a:spcPct val="115000"/>
                        </a:lnSpc>
                        <a:spcBef>
                          <a:spcPts val="0"/>
                        </a:spcBef>
                        <a:spcAft>
                          <a:spcPts val="0"/>
                        </a:spcAft>
                        <a:buNone/>
                      </a:pPr>
                      <a:r>
                        <a:rPr lang="es-ES_tradnl" sz="1300" noProof="0"/>
                        <a:t>Vende cacao</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0.000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0.003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0.992</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1</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s-ES_tradnl" sz="1300" noProof="0"/>
                        <a:t>Vende café</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0.533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0.780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0.175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1</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1</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s-ES_tradnl" sz="1300" noProof="0"/>
                        <a:t>Vende maíz</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0.267</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0.142</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0.225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s-ES_tradnl" sz="1300" noProof="0" dirty="0"/>
                        <a:t>Vende frijoles</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dirty="0"/>
                        <a:t>459</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dirty="0"/>
                        <a:t>0.500</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dirty="0"/>
                        <a:t>0.324</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dirty="0"/>
                        <a:t>0.733</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dirty="0"/>
                        <a:t>0.5</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dirty="0"/>
                        <a:t>0</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dirty="0"/>
                        <a:t>1</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l" rtl="0">
                        <a:spcBef>
                          <a:spcPts val="0"/>
                        </a:spcBef>
                        <a:spcAft>
                          <a:spcPts val="0"/>
                        </a:spcAft>
                        <a:buNone/>
                      </a:pP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ctr" rtl="0">
                        <a:lnSpc>
                          <a:spcPct val="115000"/>
                        </a:lnSpc>
                        <a:spcBef>
                          <a:spcPts val="0"/>
                        </a:spcBef>
                        <a:spcAft>
                          <a:spcPts val="0"/>
                        </a:spcAft>
                        <a:buNone/>
                      </a:pPr>
                      <a:r>
                        <a:rPr lang="en" sz="1300" dirty="0"/>
                        <a:t>+</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ctr" rtl="0">
                        <a:lnSpc>
                          <a:spcPct val="115000"/>
                        </a:lnSpc>
                        <a:spcBef>
                          <a:spcPts val="0"/>
                        </a:spcBef>
                        <a:spcAft>
                          <a:spcPts val="0"/>
                        </a:spcAft>
                        <a:buNone/>
                      </a:pPr>
                      <a:r>
                        <a:rPr lang="en" sz="1300" dirty="0"/>
                        <a:t>++</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s-ES_tradnl" sz="1300" noProof="0" dirty="0"/>
                        <a:t>Vende productos de origen animal</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dirty="0"/>
                        <a:t>459</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0.600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dirty="0"/>
                        <a:t>0.230</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dirty="0"/>
                        <a:t>0.333</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dirty="0"/>
                        <a:t>1</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dirty="0"/>
                        <a:t>0</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dirty="0"/>
                        <a:t>--</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dirty="0"/>
                        <a:t>--</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s-ES_tradnl" sz="1300" noProof="0"/>
                        <a:t>Vende fruta</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0.033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dirty="0"/>
                        <a:t>0.359</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0.025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s-ES_tradnl" sz="1300" noProof="0"/>
                        <a:t>Vende verduras</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0.533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0.032</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0.000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1</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t>--</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s-ES_tradnl" sz="1300" noProof="0" dirty="0"/>
                        <a:t>Trabajador asalariado o salario</a:t>
                      </a:r>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a:t>459</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a:t>0.233</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a:t>0.395</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a:t>0.167</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r" rtl="0">
                        <a:lnSpc>
                          <a:spcPct val="115000"/>
                        </a:lnSpc>
                        <a:spcBef>
                          <a:spcPts val="0"/>
                        </a:spcBef>
                        <a:spcAft>
                          <a:spcPts val="0"/>
                        </a:spcAft>
                        <a:buNone/>
                      </a:pPr>
                      <a:r>
                        <a:rPr lang="en" sz="1300"/>
                        <a:t>0</a:t>
                      </a: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l" rtl="0">
                        <a:spcBef>
                          <a:spcPts val="0"/>
                        </a:spcBef>
                        <a:spcAft>
                          <a:spcPts val="0"/>
                        </a:spcAft>
                        <a:buNone/>
                      </a:pP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l" rtl="0">
                        <a:spcBef>
                          <a:spcPts val="0"/>
                        </a:spcBef>
                        <a:spcAft>
                          <a:spcPts val="0"/>
                        </a:spcAft>
                        <a:buNone/>
                      </a:pPr>
                      <a:endParaRPr sz="130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tc>
                  <a:txBody>
                    <a:bodyPr/>
                    <a:lstStyle/>
                    <a:p>
                      <a:pPr marL="0" lvl="0" indent="0" algn="ctr" rtl="0">
                        <a:lnSpc>
                          <a:spcPct val="115000"/>
                        </a:lnSpc>
                        <a:spcBef>
                          <a:spcPts val="0"/>
                        </a:spcBef>
                        <a:spcAft>
                          <a:spcPts val="0"/>
                        </a:spcAft>
                        <a:buNone/>
                      </a:pPr>
                      <a:r>
                        <a:rPr lang="en" sz="1300" dirty="0"/>
                        <a:t>--</a:t>
                      </a:r>
                      <a:endParaRPr sz="1300"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FC000"/>
                    </a:solidFill>
                  </a:tcPr>
                </a:tc>
                <a:extLst>
                  <a:ext uri="{0D108BD9-81ED-4DB2-BD59-A6C34878D82A}">
                    <a16:rowId xmlns:a16="http://schemas.microsoft.com/office/drawing/2014/main" val="10007"/>
                  </a:ext>
                </a:extLst>
              </a:tr>
            </a:tbl>
          </a:graphicData>
        </a:graphic>
      </p:graphicFrame>
      <p:graphicFrame>
        <p:nvGraphicFramePr>
          <p:cNvPr id="2" name="Table 1">
            <a:extLst>
              <a:ext uri="{FF2B5EF4-FFF2-40B4-BE49-F238E27FC236}">
                <a16:creationId xmlns:a16="http://schemas.microsoft.com/office/drawing/2014/main" id="{E3ABC9BF-C9FB-AE68-6A6B-500EF6FB36E7}"/>
              </a:ext>
            </a:extLst>
          </p:cNvPr>
          <p:cNvGraphicFramePr>
            <a:graphicFrameLocks noGrp="1"/>
          </p:cNvGraphicFramePr>
          <p:nvPr>
            <p:extLst>
              <p:ext uri="{D42A27DB-BD31-4B8C-83A1-F6EECF244321}">
                <p14:modId xmlns:p14="http://schemas.microsoft.com/office/powerpoint/2010/main" val="3987650271"/>
              </p:ext>
            </p:extLst>
          </p:nvPr>
        </p:nvGraphicFramePr>
        <p:xfrm>
          <a:off x="6201295" y="145875"/>
          <a:ext cx="2942704" cy="968058"/>
        </p:xfrm>
        <a:graphic>
          <a:graphicData uri="http://schemas.openxmlformats.org/drawingml/2006/table">
            <a:tbl>
              <a:tblPr/>
              <a:tblGrid>
                <a:gridCol w="2942704">
                  <a:extLst>
                    <a:ext uri="{9D8B030D-6E8A-4147-A177-3AD203B41FA5}">
                      <a16:colId xmlns:a16="http://schemas.microsoft.com/office/drawing/2014/main" val="2044168233"/>
                    </a:ext>
                  </a:extLst>
                </a:gridCol>
              </a:tblGrid>
              <a:tr h="297229">
                <a:tc>
                  <a:txBody>
                    <a:bodyPr/>
                    <a:lstStyle/>
                    <a:p>
                      <a:pPr algn="ctr" rtl="0" fontAlgn="b"/>
                      <a:r>
                        <a:rPr lang="es-ES_tradnl" noProof="0" dirty="0">
                          <a:effectLst/>
                        </a:rPr>
                        <a:t>Guía de interpretación estadística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43428370"/>
                  </a:ext>
                </a:extLst>
              </a:tr>
              <a:tr h="297229">
                <a:tc>
                  <a:txBody>
                    <a:bodyPr/>
                    <a:lstStyle/>
                    <a:p>
                      <a:pPr algn="ctr" rtl="0" fontAlgn="b"/>
                      <a:r>
                        <a:rPr lang="en-US" dirty="0">
                          <a:effectLst/>
                        </a:rPr>
                        <a:t>-, + p &lt; 0.05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35523194"/>
                  </a:ext>
                </a:extLst>
              </a:tr>
              <a:tr h="373600">
                <a:tc>
                  <a:txBody>
                    <a:bodyPr/>
                    <a:lstStyle/>
                    <a:p>
                      <a:pPr algn="ctr" rtl="0" fontAlgn="b"/>
                      <a:r>
                        <a:rPr lang="en-US" dirty="0">
                          <a:effectLst/>
                        </a:rPr>
                        <a:t>--, ++ p &lt; 0.01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9526459"/>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01FF-9901-EA5F-A6D4-58FD46A78189}"/>
              </a:ext>
            </a:extLst>
          </p:cNvPr>
          <p:cNvSpPr>
            <a:spLocks noGrp="1"/>
          </p:cNvSpPr>
          <p:nvPr>
            <p:ph type="title"/>
          </p:nvPr>
        </p:nvSpPr>
        <p:spPr/>
        <p:txBody>
          <a:bodyPr>
            <a:normAutofit fontScale="90000"/>
          </a:bodyPr>
          <a:lstStyle/>
          <a:p>
            <a:pPr algn="ctr"/>
            <a:r>
              <a:rPr lang="es-ES_tradnl" dirty="0"/>
              <a:t>Meses de escasez de alimentos y de agua </a:t>
            </a:r>
          </a:p>
        </p:txBody>
      </p:sp>
      <p:sp>
        <p:nvSpPr>
          <p:cNvPr id="3" name="AutoShape 2">
            <a:extLst>
              <a:ext uri="{FF2B5EF4-FFF2-40B4-BE49-F238E27FC236}">
                <a16:creationId xmlns:a16="http://schemas.microsoft.com/office/drawing/2014/main" id="{8C12719A-FB76-D00A-B07A-DCACDF18919E}"/>
              </a:ext>
            </a:extLst>
          </p:cNvPr>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57DACD49-2E56-EFE6-C579-5FAA136CAD88}"/>
              </a:ext>
            </a:extLst>
          </p:cNvPr>
          <p:cNvSpPr>
            <a:spLocks noChangeAspect="1" noChangeArrowheads="1"/>
          </p:cNvSpPr>
          <p:nvPr/>
        </p:nvSpPr>
        <p:spPr bwMode="auto">
          <a:xfrm>
            <a:off x="5873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D3DBF48-33D6-C18E-96B4-10C11EC81F86}"/>
              </a:ext>
            </a:extLst>
          </p:cNvPr>
          <p:cNvPicPr>
            <a:picLocks noChangeAspect="1"/>
          </p:cNvPicPr>
          <p:nvPr/>
        </p:nvPicPr>
        <p:blipFill>
          <a:blip r:embed="rId2"/>
          <a:stretch>
            <a:fillRect/>
          </a:stretch>
        </p:blipFill>
        <p:spPr>
          <a:xfrm>
            <a:off x="1417295" y="1302412"/>
            <a:ext cx="6233341" cy="1829526"/>
          </a:xfrm>
          <a:prstGeom prst="rect">
            <a:avLst/>
          </a:prstGeom>
        </p:spPr>
      </p:pic>
    </p:spTree>
    <p:extLst>
      <p:ext uri="{BB962C8B-B14F-4D97-AF65-F5344CB8AC3E}">
        <p14:creationId xmlns:p14="http://schemas.microsoft.com/office/powerpoint/2010/main" val="3039017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1459412" y="152400"/>
            <a:ext cx="6451599"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8"/>
          <p:cNvPicPr preferRelativeResize="0"/>
          <p:nvPr/>
        </p:nvPicPr>
        <p:blipFill>
          <a:blip r:embed="rId3">
            <a:alphaModFix/>
          </a:blip>
          <a:stretch>
            <a:fillRect/>
          </a:stretch>
        </p:blipFill>
        <p:spPr>
          <a:xfrm>
            <a:off x="152400" y="152400"/>
            <a:ext cx="8839204" cy="44196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E1EFD34-7968-7CAC-11B8-FFA22757A659}"/>
              </a:ext>
            </a:extLst>
          </p:cNvPr>
          <p:cNvGraphicFramePr>
            <a:graphicFrameLocks noGrp="1"/>
          </p:cNvGraphicFramePr>
          <p:nvPr/>
        </p:nvGraphicFramePr>
        <p:xfrm>
          <a:off x="0" y="4563027"/>
          <a:ext cx="1489167" cy="553708"/>
        </p:xfrm>
        <a:graphic>
          <a:graphicData uri="http://schemas.openxmlformats.org/drawingml/2006/table">
            <a:tbl>
              <a:tblPr/>
              <a:tblGrid>
                <a:gridCol w="1489167">
                  <a:extLst>
                    <a:ext uri="{9D8B030D-6E8A-4147-A177-3AD203B41FA5}">
                      <a16:colId xmlns:a16="http://schemas.microsoft.com/office/drawing/2014/main" val="2590277983"/>
                    </a:ext>
                  </a:extLst>
                </a:gridCol>
              </a:tblGrid>
              <a:tr h="0">
                <a:tc>
                  <a:txBody>
                    <a:bodyPr/>
                    <a:lstStyle/>
                    <a:p>
                      <a:pPr algn="ctr" rtl="0" fontAlgn="b"/>
                      <a:r>
                        <a:rPr lang="en-US" dirty="0">
                          <a:effectLst/>
                        </a:rPr>
                        <a:t>-, + p &lt; 0.05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96652856"/>
                  </a:ext>
                </a:extLst>
              </a:tr>
              <a:tr h="302248">
                <a:tc>
                  <a:txBody>
                    <a:bodyPr/>
                    <a:lstStyle/>
                    <a:p>
                      <a:pPr algn="ctr" rtl="0" fontAlgn="b"/>
                      <a:r>
                        <a:rPr lang="en-US" dirty="0">
                          <a:effectLst/>
                        </a:rPr>
                        <a:t>--, ++ p &lt; 0.01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3766727"/>
                  </a:ext>
                </a:extLst>
              </a:tr>
            </a:tbl>
          </a:graphicData>
        </a:graphic>
      </p:graphicFrame>
      <p:graphicFrame>
        <p:nvGraphicFramePr>
          <p:cNvPr id="6" name="Table 5">
            <a:extLst>
              <a:ext uri="{FF2B5EF4-FFF2-40B4-BE49-F238E27FC236}">
                <a16:creationId xmlns:a16="http://schemas.microsoft.com/office/drawing/2014/main" id="{16A411D6-4A97-54F6-0D0D-1F266DEF15BB}"/>
              </a:ext>
            </a:extLst>
          </p:cNvPr>
          <p:cNvGraphicFramePr>
            <a:graphicFrameLocks noGrp="1"/>
          </p:cNvGraphicFramePr>
          <p:nvPr>
            <p:extLst>
              <p:ext uri="{D42A27DB-BD31-4B8C-83A1-F6EECF244321}">
                <p14:modId xmlns:p14="http://schemas.microsoft.com/office/powerpoint/2010/main" val="2276609973"/>
              </p:ext>
            </p:extLst>
          </p:nvPr>
        </p:nvGraphicFramePr>
        <p:xfrm>
          <a:off x="1895302" y="696913"/>
          <a:ext cx="6267796" cy="4146493"/>
        </p:xfrm>
        <a:graphic>
          <a:graphicData uri="http://schemas.openxmlformats.org/drawingml/2006/table">
            <a:tbl>
              <a:tblPr>
                <a:tableStyleId>{26A698F6-18C7-45E8-88FA-4DEAB41E6CDF}</a:tableStyleId>
              </a:tblPr>
              <a:tblGrid>
                <a:gridCol w="3140124">
                  <a:extLst>
                    <a:ext uri="{9D8B030D-6E8A-4147-A177-3AD203B41FA5}">
                      <a16:colId xmlns:a16="http://schemas.microsoft.com/office/drawing/2014/main" val="1522965501"/>
                    </a:ext>
                  </a:extLst>
                </a:gridCol>
                <a:gridCol w="1563836">
                  <a:extLst>
                    <a:ext uri="{9D8B030D-6E8A-4147-A177-3AD203B41FA5}">
                      <a16:colId xmlns:a16="http://schemas.microsoft.com/office/drawing/2014/main" val="3002371132"/>
                    </a:ext>
                  </a:extLst>
                </a:gridCol>
                <a:gridCol w="1563836">
                  <a:extLst>
                    <a:ext uri="{9D8B030D-6E8A-4147-A177-3AD203B41FA5}">
                      <a16:colId xmlns:a16="http://schemas.microsoft.com/office/drawing/2014/main" val="2414857570"/>
                    </a:ext>
                  </a:extLst>
                </a:gridCol>
              </a:tblGrid>
              <a:tr h="564211">
                <a:tc>
                  <a:txBody>
                    <a:bodyPr/>
                    <a:lstStyle/>
                    <a:p>
                      <a:pPr algn="l" fontAlgn="b"/>
                      <a:r>
                        <a:rPr lang="es-ES_tradnl" sz="1100" u="none" strike="noStrike" noProof="0">
                          <a:effectLst/>
                        </a:rPr>
                        <a:t> </a:t>
                      </a:r>
                      <a:endParaRPr lang="es-ES_tradnl" sz="1100" b="0" i="0" u="none" strike="noStrike" noProof="0">
                        <a:solidFill>
                          <a:srgbClr val="000000"/>
                        </a:solidFill>
                        <a:effectLst/>
                        <a:latin typeface="Calibri" panose="020F0502020204030204" pitchFamily="34" charset="0"/>
                      </a:endParaRPr>
                    </a:p>
                  </a:txBody>
                  <a:tcPr marL="6645" marR="6645" marT="6645" marB="0" anchor="b"/>
                </a:tc>
                <a:tc>
                  <a:txBody>
                    <a:bodyPr/>
                    <a:lstStyle/>
                    <a:p>
                      <a:pPr algn="ctr" fontAlgn="b"/>
                      <a:r>
                        <a:rPr lang="es-ES_tradnl" sz="1100" u="none" strike="noStrike" noProof="0" dirty="0">
                          <a:effectLst/>
                        </a:rPr>
                        <a:t>Meses de escasez alimentaria</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tc>
                <a:tc>
                  <a:txBody>
                    <a:bodyPr/>
                    <a:lstStyle/>
                    <a:p>
                      <a:pPr algn="ctr" fontAlgn="b"/>
                      <a:r>
                        <a:rPr lang="es-ES_tradnl" sz="1100" u="none" strike="noStrike" noProof="0" dirty="0">
                          <a:effectLst/>
                        </a:rPr>
                        <a:t>Mecanismos de afrontamiento para la seguridad alimentaria</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2218868801"/>
                  </a:ext>
                </a:extLst>
              </a:tr>
              <a:tr h="192975">
                <a:tc>
                  <a:txBody>
                    <a:bodyPr/>
                    <a:lstStyle/>
                    <a:p>
                      <a:pPr algn="l" fontAlgn="b"/>
                      <a:r>
                        <a:rPr lang="es-ES_tradnl" sz="1100" u="none" strike="noStrike" noProof="0">
                          <a:effectLst/>
                        </a:rPr>
                        <a:t>Waslala</a:t>
                      </a:r>
                      <a:endParaRPr lang="es-ES_tradnl" sz="1100" b="0" i="0" u="none" strike="noStrike" noProof="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a:effectLst/>
                        </a:rPr>
                        <a:t>-0.212</a:t>
                      </a:r>
                      <a:endParaRPr lang="en-US" sz="1100" b="0" i="0" u="none" strike="noStrike">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dirty="0">
                          <a:effectLst/>
                        </a:rPr>
                        <a:t>-7.153***</a:t>
                      </a:r>
                      <a:endParaRPr lang="en-US" sz="1100" b="0" i="0" u="none" strike="noStrike" dirty="0">
                        <a:solidFill>
                          <a:srgbClr val="000000"/>
                        </a:solidFill>
                        <a:effectLst/>
                        <a:latin typeface="Calibri" panose="020F0502020204030204" pitchFamily="34" charset="0"/>
                      </a:endParaRPr>
                    </a:p>
                  </a:txBody>
                  <a:tcPr marL="6645" marR="6645" marT="6645" marB="0" anchor="b">
                    <a:solidFill>
                      <a:srgbClr val="FFC000"/>
                    </a:solidFill>
                  </a:tcPr>
                </a:tc>
                <a:extLst>
                  <a:ext uri="{0D108BD9-81ED-4DB2-BD59-A6C34878D82A}">
                    <a16:rowId xmlns:a16="http://schemas.microsoft.com/office/drawing/2014/main" val="2533473937"/>
                  </a:ext>
                </a:extLst>
              </a:tr>
              <a:tr h="192975">
                <a:tc>
                  <a:txBody>
                    <a:bodyPr/>
                    <a:lstStyle/>
                    <a:p>
                      <a:pPr algn="l" fontAlgn="b"/>
                      <a:r>
                        <a:rPr lang="es-ES_tradnl" sz="1100" u="none" strike="noStrike" noProof="0">
                          <a:effectLst/>
                        </a:rPr>
                        <a:t>Edad del encustado</a:t>
                      </a:r>
                      <a:endParaRPr lang="es-ES_tradnl" sz="1100" b="0" i="0" u="none" strike="noStrike" noProof="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a:effectLst/>
                        </a:rPr>
                        <a:t>-0.023</a:t>
                      </a:r>
                      <a:endParaRPr lang="en-US" sz="1100" b="0" i="0" u="none" strike="noStrike">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1174095771"/>
                  </a:ext>
                </a:extLst>
              </a:tr>
              <a:tr h="395826">
                <a:tc>
                  <a:txBody>
                    <a:bodyPr/>
                    <a:lstStyle/>
                    <a:p>
                      <a:pPr algn="l" fontAlgn="b"/>
                      <a:r>
                        <a:rPr lang="es-ES_tradnl" sz="1100" u="none" strike="noStrike" noProof="0">
                          <a:effectLst/>
                        </a:rPr>
                        <a:t>Educación del encuestado secondaria completa</a:t>
                      </a:r>
                      <a:endParaRPr lang="es-ES_tradnl" sz="1100" b="0" i="0" u="none" strike="noStrike" noProof="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a:effectLst/>
                        </a:rPr>
                        <a:t>-0.046</a:t>
                      </a:r>
                      <a:endParaRPr lang="en-US" sz="1100" b="0" i="0" u="none" strike="noStrike">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dirty="0">
                          <a:effectLst/>
                        </a:rPr>
                        <a:t>-1.860</a:t>
                      </a:r>
                      <a:endParaRPr lang="en-US" sz="1100" b="0" i="0" u="none" strike="noStrike" dirty="0">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2702331481"/>
                  </a:ext>
                </a:extLst>
              </a:tr>
              <a:tr h="192975">
                <a:tc>
                  <a:txBody>
                    <a:bodyPr/>
                    <a:lstStyle/>
                    <a:p>
                      <a:pPr algn="l" fontAlgn="b"/>
                      <a:r>
                        <a:rPr lang="es-ES_tradnl" sz="1100" u="none" strike="noStrike" noProof="0">
                          <a:effectLst/>
                        </a:rPr>
                        <a:t>Tamaño de finca (ha)</a:t>
                      </a:r>
                      <a:endParaRPr lang="es-ES_tradnl" sz="1100" b="0" i="0" u="none" strike="noStrike" noProof="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dirty="0">
                          <a:effectLst/>
                        </a:rPr>
                        <a:t>-0.031***</a:t>
                      </a:r>
                      <a:endParaRPr lang="en-US" sz="1100" b="0" i="0" u="none" strike="noStrike" dirty="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a:effectLst/>
                        </a:rPr>
                        <a:t>-0.086</a:t>
                      </a:r>
                      <a:endParaRPr lang="en-US" sz="1100" b="0" i="0" u="none" strike="noStrike">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802618530"/>
                  </a:ext>
                </a:extLst>
              </a:tr>
              <a:tr h="395826">
                <a:tc>
                  <a:txBody>
                    <a:bodyPr/>
                    <a:lstStyle/>
                    <a:p>
                      <a:pPr algn="l" fontAlgn="b"/>
                      <a:r>
                        <a:rPr lang="es-ES_tradnl" sz="1100" u="none" strike="noStrike" noProof="0" dirty="0">
                          <a:effectLst/>
                        </a:rPr>
                        <a:t>Log Ingreso en efectivo de los 5 fuentes más importantes</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dirty="0">
                          <a:effectLst/>
                        </a:rPr>
                        <a:t>-0.237**</a:t>
                      </a:r>
                      <a:endParaRPr lang="en-US" sz="1100" b="0" i="0" u="none" strike="noStrike" dirty="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dirty="0">
                          <a:effectLst/>
                        </a:rPr>
                        <a:t>-1.094</a:t>
                      </a:r>
                      <a:endParaRPr lang="en-US" sz="1100" b="0" i="0" u="none" strike="noStrike" dirty="0">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1000351602"/>
                  </a:ext>
                </a:extLst>
              </a:tr>
              <a:tr h="266337">
                <a:tc>
                  <a:txBody>
                    <a:bodyPr/>
                    <a:lstStyle/>
                    <a:p>
                      <a:pPr algn="l" fontAlgn="b"/>
                      <a:r>
                        <a:rPr lang="es-ES_tradnl" sz="1100" u="none" strike="noStrike" noProof="0" dirty="0">
                          <a:effectLst/>
                        </a:rPr>
                        <a:t>Numero de productos agrícolas </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dirty="0">
                          <a:effectLst/>
                        </a:rPr>
                        <a:t>0.006</a:t>
                      </a:r>
                      <a:endParaRPr lang="en-US" sz="1100" b="0" i="0" u="none" strike="noStrike" dirty="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a:effectLst/>
                        </a:rPr>
                        <a:t>0.244</a:t>
                      </a:r>
                      <a:endParaRPr lang="en-US" sz="1100" b="0" i="0" u="none" strike="noStrike">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3881738668"/>
                  </a:ext>
                </a:extLst>
              </a:tr>
              <a:tr h="266337">
                <a:tc>
                  <a:txBody>
                    <a:bodyPr/>
                    <a:lstStyle/>
                    <a:p>
                      <a:pPr algn="l" fontAlgn="b"/>
                      <a:r>
                        <a:rPr lang="es-ES_tradnl" sz="1100" u="none" strike="noStrike" noProof="0" dirty="0">
                          <a:effectLst/>
                        </a:rPr>
                        <a:t>Fracción de alimentos que comen en las casa cultivado en la finca  (0-4)</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dirty="0">
                          <a:effectLst/>
                        </a:rPr>
                        <a:t>0.227**</a:t>
                      </a:r>
                      <a:endParaRPr lang="en-US" sz="1100" b="0" i="0" u="none" strike="noStrike" dirty="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a:effectLst/>
                        </a:rPr>
                        <a:t>-0.554</a:t>
                      </a:r>
                      <a:endParaRPr lang="en-US" sz="1100" b="0" i="0" u="none" strike="noStrike">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1523331044"/>
                  </a:ext>
                </a:extLst>
              </a:tr>
              <a:tr h="444531">
                <a:tc>
                  <a:txBody>
                    <a:bodyPr/>
                    <a:lstStyle/>
                    <a:p>
                      <a:pPr algn="l" fontAlgn="b"/>
                      <a:r>
                        <a:rPr lang="es-ES_tradnl" sz="1100" u="none" strike="noStrike" noProof="0" dirty="0">
                          <a:effectLst/>
                        </a:rPr>
                        <a:t>Producción adicional a las necesidades de la casa de frijol y maíz (0-1)</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dirty="0">
                          <a:effectLst/>
                        </a:rPr>
                        <a:t>-0.467**</a:t>
                      </a:r>
                      <a:endParaRPr lang="en-US" sz="1100" b="0" i="0" u="none" strike="noStrike" dirty="0">
                        <a:solidFill>
                          <a:srgbClr val="000000"/>
                        </a:solidFill>
                        <a:effectLst/>
                        <a:latin typeface="Calibri" panose="020F0502020204030204" pitchFamily="34" charset="0"/>
                      </a:endParaRPr>
                    </a:p>
                  </a:txBody>
                  <a:tcPr marL="6645" marR="6645" marT="6645" marB="0" anchor="b">
                    <a:solidFill>
                      <a:srgbClr val="FFC000"/>
                    </a:solidFill>
                  </a:tcPr>
                </a:tc>
                <a:tc>
                  <a:txBody>
                    <a:bodyPr/>
                    <a:lstStyle/>
                    <a:p>
                      <a:pPr algn="ctr" fontAlgn="b"/>
                      <a:r>
                        <a:rPr lang="en-US" sz="1100" u="none" strike="noStrike">
                          <a:effectLst/>
                        </a:rPr>
                        <a:t>0.342</a:t>
                      </a:r>
                      <a:endParaRPr lang="en-US" sz="1100" b="0" i="0" u="none" strike="noStrike">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1025219177"/>
                  </a:ext>
                </a:extLst>
              </a:tr>
              <a:tr h="395826">
                <a:tc>
                  <a:txBody>
                    <a:bodyPr/>
                    <a:lstStyle/>
                    <a:p>
                      <a:pPr algn="l" fontAlgn="b"/>
                      <a:r>
                        <a:rPr lang="es-ES_tradnl" sz="1100" u="none" strike="noStrike" noProof="0" dirty="0">
                          <a:effectLst/>
                        </a:rPr>
                        <a:t>Porcentaje de valor de todos productos de café o cacao </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dirty="0">
                          <a:effectLst/>
                        </a:rPr>
                        <a:t>0.002</a:t>
                      </a:r>
                      <a:endParaRPr lang="en-US" sz="1100" b="0" i="0" u="none" strike="noStrike" dirty="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dirty="0">
                          <a:effectLst/>
                        </a:rPr>
                        <a:t>-0.054+</a:t>
                      </a:r>
                      <a:endParaRPr lang="en-US" sz="1100" b="0" i="0" u="none" strike="noStrike" dirty="0">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1664587686"/>
                  </a:ext>
                </a:extLst>
              </a:tr>
              <a:tr h="395826">
                <a:tc>
                  <a:txBody>
                    <a:bodyPr/>
                    <a:lstStyle/>
                    <a:p>
                      <a:pPr algn="l" fontAlgn="b"/>
                      <a:r>
                        <a:rPr lang="es-ES_tradnl" sz="1100" u="none" strike="noStrike" noProof="0" dirty="0">
                          <a:effectLst/>
                        </a:rPr>
                        <a:t>Numero de prácticas agroecológicas en finca (22 máximo) </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solidFill>
                      <a:schemeClr val="accent6"/>
                    </a:solidFill>
                  </a:tcPr>
                </a:tc>
                <a:tc>
                  <a:txBody>
                    <a:bodyPr/>
                    <a:lstStyle/>
                    <a:p>
                      <a:pPr algn="ctr" fontAlgn="b"/>
                      <a:r>
                        <a:rPr lang="en-US" sz="1100" u="none" strike="noStrike" dirty="0">
                          <a:effectLst/>
                        </a:rPr>
                        <a:t>0.047*</a:t>
                      </a:r>
                      <a:endParaRPr lang="en-US" sz="1100" b="0" i="0" u="none" strike="noStrike" dirty="0">
                        <a:solidFill>
                          <a:srgbClr val="000000"/>
                        </a:solidFill>
                        <a:effectLst/>
                        <a:latin typeface="Calibri" panose="020F0502020204030204" pitchFamily="34" charset="0"/>
                      </a:endParaRPr>
                    </a:p>
                  </a:txBody>
                  <a:tcPr marL="6645" marR="6645" marT="6645" marB="0" anchor="b">
                    <a:solidFill>
                      <a:schemeClr val="accent6"/>
                    </a:solidFill>
                  </a:tcPr>
                </a:tc>
                <a:tc>
                  <a:txBody>
                    <a:bodyPr/>
                    <a:lstStyle/>
                    <a:p>
                      <a:pPr algn="ctr" fontAlgn="b"/>
                      <a:r>
                        <a:rPr lang="en-US" sz="1100" u="none" strike="noStrike" dirty="0">
                          <a:effectLst/>
                        </a:rPr>
                        <a:t>0.621</a:t>
                      </a:r>
                      <a:endParaRPr lang="en-US" sz="1100" b="0" i="0" u="none" strike="noStrike" dirty="0">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3197637292"/>
                  </a:ext>
                </a:extLst>
              </a:tr>
              <a:tr h="0">
                <a:tc>
                  <a:txBody>
                    <a:bodyPr/>
                    <a:lstStyle/>
                    <a:p>
                      <a:pPr algn="l" fontAlgn="b"/>
                      <a:r>
                        <a:rPr lang="es-ES_tradnl" sz="1100" u="none" strike="noStrike" noProof="0" dirty="0" err="1">
                          <a:effectLst/>
                        </a:rPr>
                        <a:t>Num.Obs</a:t>
                      </a:r>
                      <a:r>
                        <a:rPr lang="es-ES_tradnl" sz="1100" u="none" strike="noStrike" noProof="0" dirty="0">
                          <a:effectLst/>
                        </a:rPr>
                        <a:t>.</a:t>
                      </a:r>
                      <a:endParaRPr lang="es-ES_tradnl" sz="1100" b="0" i="0" u="none" strike="noStrike" noProof="0" dirty="0">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a:effectLst/>
                        </a:rPr>
                        <a:t>368</a:t>
                      </a:r>
                      <a:endParaRPr lang="en-US" sz="1100" b="0" i="0" u="none" strike="noStrike">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dirty="0">
                          <a:effectLst/>
                        </a:rPr>
                        <a:t>368</a:t>
                      </a:r>
                      <a:endParaRPr lang="en-US" sz="1100" b="0" i="0" u="none" strike="noStrike" dirty="0">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3843872928"/>
                  </a:ext>
                </a:extLst>
              </a:tr>
              <a:tr h="192975">
                <a:tc>
                  <a:txBody>
                    <a:bodyPr/>
                    <a:lstStyle/>
                    <a:p>
                      <a:pPr algn="l" fontAlgn="b"/>
                      <a:r>
                        <a:rPr lang="en-US" sz="1100" u="none" strike="noStrike">
                          <a:effectLst/>
                        </a:rPr>
                        <a:t>R2 Adj.</a:t>
                      </a:r>
                      <a:endParaRPr lang="en-US" sz="1100" b="0" i="0" u="none" strike="noStrike">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a:effectLst/>
                        </a:rPr>
                        <a:t>0.169</a:t>
                      </a:r>
                      <a:endParaRPr lang="en-US" sz="1100" b="0" i="0" u="none" strike="noStrike">
                        <a:solidFill>
                          <a:srgbClr val="000000"/>
                        </a:solidFill>
                        <a:effectLst/>
                        <a:latin typeface="Calibri" panose="020F0502020204030204" pitchFamily="34" charset="0"/>
                      </a:endParaRPr>
                    </a:p>
                  </a:txBody>
                  <a:tcPr marL="6645" marR="6645" marT="6645" marB="0" anchor="b"/>
                </a:tc>
                <a:tc>
                  <a:txBody>
                    <a:bodyPr/>
                    <a:lstStyle/>
                    <a:p>
                      <a:pPr algn="ctr" fontAlgn="b"/>
                      <a:r>
                        <a:rPr lang="en-US" sz="1100" u="none" strike="noStrike" dirty="0">
                          <a:effectLst/>
                        </a:rPr>
                        <a:t>0.053</a:t>
                      </a:r>
                      <a:endParaRPr lang="en-US" sz="1100" b="0" i="0" u="none" strike="noStrike" dirty="0">
                        <a:solidFill>
                          <a:srgbClr val="000000"/>
                        </a:solidFill>
                        <a:effectLst/>
                        <a:latin typeface="Calibri" panose="020F0502020204030204" pitchFamily="34" charset="0"/>
                      </a:endParaRPr>
                    </a:p>
                  </a:txBody>
                  <a:tcPr marL="6645" marR="6645" marT="6645" marB="0" anchor="b"/>
                </a:tc>
                <a:extLst>
                  <a:ext uri="{0D108BD9-81ED-4DB2-BD59-A6C34878D82A}">
                    <a16:rowId xmlns:a16="http://schemas.microsoft.com/office/drawing/2014/main" val="2007061863"/>
                  </a:ext>
                </a:extLst>
              </a:tr>
            </a:tbl>
          </a:graphicData>
        </a:graphic>
      </p:graphicFrame>
      <p:sp>
        <p:nvSpPr>
          <p:cNvPr id="8" name="TextBox 7">
            <a:extLst>
              <a:ext uri="{FF2B5EF4-FFF2-40B4-BE49-F238E27FC236}">
                <a16:creationId xmlns:a16="http://schemas.microsoft.com/office/drawing/2014/main" id="{D7227F17-31B5-674F-C9BD-203138BBCD0F}"/>
              </a:ext>
            </a:extLst>
          </p:cNvPr>
          <p:cNvSpPr txBox="1"/>
          <p:nvPr/>
        </p:nvSpPr>
        <p:spPr>
          <a:xfrm>
            <a:off x="207818" y="173693"/>
            <a:ext cx="8345978" cy="369332"/>
          </a:xfrm>
          <a:prstGeom prst="rect">
            <a:avLst/>
          </a:prstGeom>
          <a:noFill/>
        </p:spPr>
        <p:txBody>
          <a:bodyPr wrap="square">
            <a:spAutoFit/>
          </a:bodyPr>
          <a:lstStyle/>
          <a:p>
            <a:pPr algn="ctr" fontAlgn="b"/>
            <a:r>
              <a:rPr lang="es-ES_tradnl" sz="1800" b="1" u="none" strike="noStrike" noProof="0" dirty="0">
                <a:effectLst/>
              </a:rPr>
              <a:t>Correlaciones con el numero de meses de escasez alimentaria reportado </a:t>
            </a:r>
            <a:endParaRPr lang="es-ES_tradnl" sz="1800" b="1" i="0" u="none" strike="noStrike" noProof="0" dirty="0">
              <a:solidFill>
                <a:srgbClr val="000000"/>
              </a:solidFill>
              <a:effectLst/>
              <a:latin typeface="Calibri" panose="020F0502020204030204" pitchFamily="34" charset="0"/>
            </a:endParaRPr>
          </a:p>
        </p:txBody>
      </p:sp>
      <p:sp>
        <p:nvSpPr>
          <p:cNvPr id="2" name="TextBox 1">
            <a:extLst>
              <a:ext uri="{FF2B5EF4-FFF2-40B4-BE49-F238E27FC236}">
                <a16:creationId xmlns:a16="http://schemas.microsoft.com/office/drawing/2014/main" id="{519B5B6D-2E71-F4FF-68BF-3C5CB376D51B}"/>
              </a:ext>
            </a:extLst>
          </p:cNvPr>
          <p:cNvSpPr txBox="1"/>
          <p:nvPr/>
        </p:nvSpPr>
        <p:spPr>
          <a:xfrm>
            <a:off x="86767" y="2154874"/>
            <a:ext cx="1615272" cy="1815882"/>
          </a:xfrm>
          <a:prstGeom prst="rect">
            <a:avLst/>
          </a:prstGeom>
          <a:noFill/>
        </p:spPr>
        <p:txBody>
          <a:bodyPr wrap="square" rtlCol="0">
            <a:spAutoFit/>
          </a:bodyPr>
          <a:lstStyle/>
          <a:p>
            <a:pPr algn="ctr"/>
            <a:r>
              <a:rPr lang="es-ES_tradnl" dirty="0"/>
              <a:t>Bajo de revisión </a:t>
            </a:r>
          </a:p>
          <a:p>
            <a:pPr algn="ctr"/>
            <a:r>
              <a:rPr lang="es-ES_tradnl" dirty="0"/>
              <a:t>considerando diferentes prácticas y los de </a:t>
            </a:r>
            <a:r>
              <a:rPr lang="es-ES_tradnl" dirty="0" err="1"/>
              <a:t>Waslala</a:t>
            </a:r>
            <a:r>
              <a:rPr lang="es-ES_tradnl" dirty="0"/>
              <a:t> están menos acostumbrados con agroecología   </a:t>
            </a:r>
          </a:p>
        </p:txBody>
      </p:sp>
      <p:cxnSp>
        <p:nvCxnSpPr>
          <p:cNvPr id="4" name="Straight Arrow Connector 3">
            <a:extLst>
              <a:ext uri="{FF2B5EF4-FFF2-40B4-BE49-F238E27FC236}">
                <a16:creationId xmlns:a16="http://schemas.microsoft.com/office/drawing/2014/main" id="{90434A45-1F73-A89F-8AC1-BA3FE76AA950}"/>
              </a:ext>
            </a:extLst>
          </p:cNvPr>
          <p:cNvCxnSpPr/>
          <p:nvPr/>
        </p:nvCxnSpPr>
        <p:spPr>
          <a:xfrm>
            <a:off x="726226" y="3921328"/>
            <a:ext cx="1092113" cy="358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6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0F54101-A03F-DF94-AE5E-D3D3C366CB0E}"/>
              </a:ext>
            </a:extLst>
          </p:cNvPr>
          <p:cNvGraphicFramePr>
            <a:graphicFrameLocks noGrp="1"/>
          </p:cNvGraphicFramePr>
          <p:nvPr>
            <p:extLst>
              <p:ext uri="{D42A27DB-BD31-4B8C-83A1-F6EECF244321}">
                <p14:modId xmlns:p14="http://schemas.microsoft.com/office/powerpoint/2010/main" val="2256222741"/>
              </p:ext>
            </p:extLst>
          </p:nvPr>
        </p:nvGraphicFramePr>
        <p:xfrm>
          <a:off x="311700" y="1184274"/>
          <a:ext cx="4737099" cy="3199493"/>
        </p:xfrm>
        <a:graphic>
          <a:graphicData uri="http://schemas.openxmlformats.org/drawingml/2006/table">
            <a:tbl>
              <a:tblPr>
                <a:tableStyleId>{26A698F6-18C7-45E8-88FA-4DEAB41E6CDF}</a:tableStyleId>
              </a:tblPr>
              <a:tblGrid>
                <a:gridCol w="1433471">
                  <a:extLst>
                    <a:ext uri="{9D8B030D-6E8A-4147-A177-3AD203B41FA5}">
                      <a16:colId xmlns:a16="http://schemas.microsoft.com/office/drawing/2014/main" val="3822057332"/>
                    </a:ext>
                  </a:extLst>
                </a:gridCol>
                <a:gridCol w="825907">
                  <a:extLst>
                    <a:ext uri="{9D8B030D-6E8A-4147-A177-3AD203B41FA5}">
                      <a16:colId xmlns:a16="http://schemas.microsoft.com/office/drawing/2014/main" val="3529427159"/>
                    </a:ext>
                  </a:extLst>
                </a:gridCol>
                <a:gridCol w="825907">
                  <a:extLst>
                    <a:ext uri="{9D8B030D-6E8A-4147-A177-3AD203B41FA5}">
                      <a16:colId xmlns:a16="http://schemas.microsoft.com/office/drawing/2014/main" val="1122128343"/>
                    </a:ext>
                  </a:extLst>
                </a:gridCol>
                <a:gridCol w="825907">
                  <a:extLst>
                    <a:ext uri="{9D8B030D-6E8A-4147-A177-3AD203B41FA5}">
                      <a16:colId xmlns:a16="http://schemas.microsoft.com/office/drawing/2014/main" val="2410660237"/>
                    </a:ext>
                  </a:extLst>
                </a:gridCol>
                <a:gridCol w="825907">
                  <a:extLst>
                    <a:ext uri="{9D8B030D-6E8A-4147-A177-3AD203B41FA5}">
                      <a16:colId xmlns:a16="http://schemas.microsoft.com/office/drawing/2014/main" val="3164226830"/>
                    </a:ext>
                  </a:extLst>
                </a:gridCol>
              </a:tblGrid>
              <a:tr h="711200">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100" u="none" strike="noStrike">
                          <a:effectLst/>
                        </a:rPr>
                        <a:t>Numero de meses de escasez de agua</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ctr" fontAlgn="b"/>
                      <a:r>
                        <a:rPr lang="en-US" sz="1100" u="none" strike="noStrike">
                          <a:effectLst/>
                        </a:rPr>
                        <a:t>Mecanisimos de afrontamiento de inseguridad de agua</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3446029269"/>
                  </a:ext>
                </a:extLst>
              </a:tr>
              <a:tr h="203200">
                <a:tc>
                  <a:txBody>
                    <a:bodyPr/>
                    <a:lstStyle/>
                    <a:p>
                      <a:pPr algn="l" fontAlgn="b"/>
                      <a:r>
                        <a:rPr lang="es-ES_tradnl" sz="1100" u="none" strike="noStrike" noProof="0">
                          <a:effectLst/>
                        </a:rPr>
                        <a:t>Waslala</a:t>
                      </a:r>
                      <a:endParaRPr lang="es-ES_tradnl" sz="1100" b="0" i="0" u="none" strike="noStrike" noProof="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100" u="none" strike="noStrike" dirty="0">
                          <a:effectLst/>
                        </a:rPr>
                        <a:t>-2.052***</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100" u="none" strike="noStrike" dirty="0">
                          <a:effectLst/>
                        </a:rPr>
                        <a:t>-1.963***</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100" u="none" strike="noStrike" dirty="0">
                          <a:effectLst/>
                        </a:rPr>
                        <a:t>-2.044***</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100" u="none" strike="noStrike" dirty="0">
                          <a:effectLst/>
                        </a:rPr>
                        <a:t>-1.998***</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extLst>
                  <a:ext uri="{0D108BD9-81ED-4DB2-BD59-A6C34878D82A}">
                    <a16:rowId xmlns:a16="http://schemas.microsoft.com/office/drawing/2014/main" val="4041227302"/>
                  </a:ext>
                </a:extLst>
              </a:tr>
              <a:tr h="393700">
                <a:tc>
                  <a:txBody>
                    <a:bodyPr/>
                    <a:lstStyle/>
                    <a:p>
                      <a:pPr algn="l" fontAlgn="b"/>
                      <a:r>
                        <a:rPr lang="es-ES_tradnl" sz="1100" u="none" strike="noStrike" noProof="0" dirty="0">
                          <a:effectLst/>
                        </a:rPr>
                        <a:t>Edad del encuestado</a:t>
                      </a:r>
                      <a:endParaRPr lang="es-ES_tradnl"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(0.129)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(0.162)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(0.159)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(0.186)</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3364714"/>
                  </a:ext>
                </a:extLst>
              </a:tr>
              <a:tr h="393700">
                <a:tc>
                  <a:txBody>
                    <a:bodyPr/>
                    <a:lstStyle/>
                    <a:p>
                      <a:pPr algn="l" fontAlgn="b"/>
                      <a:r>
                        <a:rPr lang="es-ES_tradnl" sz="1100" u="none" strike="noStrike" noProof="0">
                          <a:effectLst/>
                        </a:rPr>
                        <a:t>Educación del encuestado secondaria completa</a:t>
                      </a:r>
                      <a:endParaRPr lang="es-ES_tradnl" sz="1100" b="0" i="0" u="none" strike="noStrike" noProof="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0.004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0.002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3624221"/>
                  </a:ext>
                </a:extLst>
              </a:tr>
              <a:tr h="200025">
                <a:tc>
                  <a:txBody>
                    <a:bodyPr/>
                    <a:lstStyle/>
                    <a:p>
                      <a:pPr algn="l" fontAlgn="b"/>
                      <a:r>
                        <a:rPr lang="es-ES_tradnl" sz="1100" u="none" strike="noStrike" noProof="0">
                          <a:effectLst/>
                        </a:rPr>
                        <a:t>Tamaño de finca (ha)</a:t>
                      </a:r>
                      <a:endParaRPr lang="es-ES_tradnl" sz="1100" b="0" i="0" u="none" strike="noStrike" noProof="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0.144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-0.023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5526330"/>
                  </a:ext>
                </a:extLst>
              </a:tr>
              <a:tr h="723900">
                <a:tc>
                  <a:txBody>
                    <a:bodyPr/>
                    <a:lstStyle/>
                    <a:p>
                      <a:pPr algn="l" fontAlgn="b"/>
                      <a:r>
                        <a:rPr lang="es-ES_tradnl" sz="1100" u="none" strike="noStrike" noProof="0">
                          <a:effectLst/>
                        </a:rPr>
                        <a:t>Log Ingreso en efectivo de los 5 fuentes más importantes</a:t>
                      </a:r>
                      <a:endParaRPr lang="es-ES_tradnl" sz="1100" b="0" i="0" u="none" strike="noStrike" noProof="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0.003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66561363"/>
                  </a:ext>
                </a:extLst>
              </a:tr>
              <a:tr h="455023">
                <a:tc>
                  <a:txBody>
                    <a:bodyPr/>
                    <a:lstStyle/>
                    <a:p>
                      <a:pPr algn="l" fontAlgn="b"/>
                      <a:r>
                        <a:rPr lang="es-ES_tradnl" sz="1100" u="none" strike="noStrike" noProof="0" dirty="0">
                          <a:effectLst/>
                        </a:rPr>
                        <a:t>Numero de productos agrícolas </a:t>
                      </a:r>
                      <a:endParaRPr lang="es-ES_tradnl" sz="1100" b="0" i="0" u="none" strike="noStrike" noProof="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-0.244+</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-0.127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14959171"/>
                  </a:ext>
                </a:extLst>
              </a:tr>
            </a:tbl>
          </a:graphicData>
        </a:graphic>
      </p:graphicFrame>
      <p:pic>
        <p:nvPicPr>
          <p:cNvPr id="4" name="Picture 3">
            <a:extLst>
              <a:ext uri="{FF2B5EF4-FFF2-40B4-BE49-F238E27FC236}">
                <a16:creationId xmlns:a16="http://schemas.microsoft.com/office/drawing/2014/main" id="{A71324CF-63D9-6349-E2F9-64961E7BB604}"/>
              </a:ext>
            </a:extLst>
          </p:cNvPr>
          <p:cNvPicPr>
            <a:picLocks noChangeAspect="1"/>
          </p:cNvPicPr>
          <p:nvPr/>
        </p:nvPicPr>
        <p:blipFill>
          <a:blip r:embed="rId2"/>
          <a:stretch>
            <a:fillRect/>
          </a:stretch>
        </p:blipFill>
        <p:spPr>
          <a:xfrm>
            <a:off x="5214152" y="1326695"/>
            <a:ext cx="3929848" cy="3057072"/>
          </a:xfrm>
          <a:prstGeom prst="rect">
            <a:avLst/>
          </a:prstGeom>
        </p:spPr>
      </p:pic>
      <p:sp>
        <p:nvSpPr>
          <p:cNvPr id="5" name="Title 4">
            <a:extLst>
              <a:ext uri="{FF2B5EF4-FFF2-40B4-BE49-F238E27FC236}">
                <a16:creationId xmlns:a16="http://schemas.microsoft.com/office/drawing/2014/main" id="{C22C9105-4CFF-D67D-584F-6527BDDA7D3E}"/>
              </a:ext>
            </a:extLst>
          </p:cNvPr>
          <p:cNvSpPr>
            <a:spLocks noGrp="1"/>
          </p:cNvSpPr>
          <p:nvPr>
            <p:ph type="title"/>
          </p:nvPr>
        </p:nvSpPr>
        <p:spPr>
          <a:xfrm>
            <a:off x="311700" y="126618"/>
            <a:ext cx="8520600" cy="572700"/>
          </a:xfrm>
        </p:spPr>
        <p:txBody>
          <a:bodyPr>
            <a:normAutofit fontScale="90000"/>
          </a:bodyPr>
          <a:lstStyle/>
          <a:p>
            <a:r>
              <a:rPr lang="es-ES_tradnl" sz="2800" u="none" strike="noStrike" noProof="0" dirty="0">
                <a:effectLst/>
              </a:rPr>
              <a:t>Correlaciones con el numero de meses de escasez agua y mecanismos de afrontamiento</a:t>
            </a:r>
            <a:endParaRPr lang="en-US" dirty="0"/>
          </a:p>
        </p:txBody>
      </p:sp>
      <p:sp>
        <p:nvSpPr>
          <p:cNvPr id="6" name="TextBox 5">
            <a:extLst>
              <a:ext uri="{FF2B5EF4-FFF2-40B4-BE49-F238E27FC236}">
                <a16:creationId xmlns:a16="http://schemas.microsoft.com/office/drawing/2014/main" id="{D04FED90-0C09-3F4D-A895-FC86444E682F}"/>
              </a:ext>
            </a:extLst>
          </p:cNvPr>
          <p:cNvSpPr txBox="1"/>
          <p:nvPr/>
        </p:nvSpPr>
        <p:spPr>
          <a:xfrm>
            <a:off x="5367206" y="789629"/>
            <a:ext cx="3197130" cy="523220"/>
          </a:xfrm>
          <a:prstGeom prst="rect">
            <a:avLst/>
          </a:prstGeom>
          <a:noFill/>
        </p:spPr>
        <p:txBody>
          <a:bodyPr wrap="square" rtlCol="0">
            <a:spAutoFit/>
          </a:bodyPr>
          <a:lstStyle/>
          <a:p>
            <a:pPr algn="ctr"/>
            <a:r>
              <a:rPr lang="es-ES_tradnl" dirty="0"/>
              <a:t>Ejemplo de preguntas sobre afrontamiento en la encuesta </a:t>
            </a:r>
          </a:p>
        </p:txBody>
      </p:sp>
      <p:graphicFrame>
        <p:nvGraphicFramePr>
          <p:cNvPr id="7" name="Table 6">
            <a:extLst>
              <a:ext uri="{FF2B5EF4-FFF2-40B4-BE49-F238E27FC236}">
                <a16:creationId xmlns:a16="http://schemas.microsoft.com/office/drawing/2014/main" id="{42151551-4FAD-BC5D-5C5A-863F5AC37291}"/>
              </a:ext>
            </a:extLst>
          </p:cNvPr>
          <p:cNvGraphicFramePr>
            <a:graphicFrameLocks noGrp="1"/>
          </p:cNvGraphicFramePr>
          <p:nvPr>
            <p:extLst>
              <p:ext uri="{D42A27DB-BD31-4B8C-83A1-F6EECF244321}">
                <p14:modId xmlns:p14="http://schemas.microsoft.com/office/powerpoint/2010/main" val="3351727632"/>
              </p:ext>
            </p:extLst>
          </p:nvPr>
        </p:nvGraphicFramePr>
        <p:xfrm>
          <a:off x="1147158" y="4397613"/>
          <a:ext cx="3865417" cy="670829"/>
        </p:xfrm>
        <a:graphic>
          <a:graphicData uri="http://schemas.openxmlformats.org/drawingml/2006/table">
            <a:tbl>
              <a:tblPr/>
              <a:tblGrid>
                <a:gridCol w="3865417">
                  <a:extLst>
                    <a:ext uri="{9D8B030D-6E8A-4147-A177-3AD203B41FA5}">
                      <a16:colId xmlns:a16="http://schemas.microsoft.com/office/drawing/2014/main" val="2044168233"/>
                    </a:ext>
                  </a:extLst>
                </a:gridCol>
              </a:tblGrid>
              <a:tr h="297229">
                <a:tc>
                  <a:txBody>
                    <a:bodyPr/>
                    <a:lstStyle/>
                    <a:p>
                      <a:pPr algn="ctr" rtl="0" fontAlgn="b"/>
                      <a:r>
                        <a:rPr lang="en-US" sz="1100" dirty="0">
                          <a:effectLst/>
                        </a:rPr>
                        <a:t>-, + p &lt; 0.05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35523194"/>
                  </a:ext>
                </a:extLst>
              </a:tr>
              <a:tr h="373600">
                <a:tc>
                  <a:txBody>
                    <a:bodyPr/>
                    <a:lstStyle/>
                    <a:p>
                      <a:pPr algn="ctr" rtl="0" fontAlgn="b"/>
                      <a:r>
                        <a:rPr lang="en-US" sz="1100" dirty="0">
                          <a:effectLst/>
                        </a:rPr>
                        <a:t>--, ++ p &lt; 0.01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9526459"/>
                  </a:ext>
                </a:extLst>
              </a:tr>
            </a:tbl>
          </a:graphicData>
        </a:graphic>
      </p:graphicFrame>
    </p:spTree>
    <p:extLst>
      <p:ext uri="{BB962C8B-B14F-4D97-AF65-F5344CB8AC3E}">
        <p14:creationId xmlns:p14="http://schemas.microsoft.com/office/powerpoint/2010/main" val="3286922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E778-C253-F05C-7A0D-2514BF5D2590}"/>
              </a:ext>
            </a:extLst>
          </p:cNvPr>
          <p:cNvSpPr>
            <a:spLocks noGrp="1"/>
          </p:cNvSpPr>
          <p:nvPr>
            <p:ph type="title"/>
          </p:nvPr>
        </p:nvSpPr>
        <p:spPr/>
        <p:txBody>
          <a:bodyPr>
            <a:normAutofit fontScale="90000"/>
          </a:bodyPr>
          <a:lstStyle/>
          <a:p>
            <a:endParaRPr lang="en-US"/>
          </a:p>
        </p:txBody>
      </p:sp>
      <p:sp>
        <p:nvSpPr>
          <p:cNvPr id="3" name="Google Shape;96;p19">
            <a:extLst>
              <a:ext uri="{FF2B5EF4-FFF2-40B4-BE49-F238E27FC236}">
                <a16:creationId xmlns:a16="http://schemas.microsoft.com/office/drawing/2014/main" id="{4593376B-1F8C-C1CA-222C-322DC01FCEBC}"/>
              </a:ext>
            </a:extLst>
          </p:cNvPr>
          <p:cNvSpPr txBox="1">
            <a:spLocks/>
          </p:cNvSpPr>
          <p:nvPr/>
        </p:nvSpPr>
        <p:spPr>
          <a:xfrm>
            <a:off x="311708" y="744575"/>
            <a:ext cx="8520600" cy="205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fontAlgn="base"/>
            <a:r>
              <a:rPr lang="es-ES_tradnl" sz="1800" b="1" dirty="0">
                <a:latin typeface="+mj-lt"/>
              </a:rPr>
              <a:t>Pregunta de Investigación (PI) </a:t>
            </a:r>
            <a:r>
              <a:rPr lang="es-ES_tradnl" sz="1800" b="1" dirty="0">
                <a:solidFill>
                  <a:srgbClr val="000000"/>
                </a:solidFill>
                <a:latin typeface="+mj-lt"/>
              </a:rPr>
              <a:t>2: </a:t>
            </a:r>
            <a:r>
              <a:rPr lang="es-ES_tradnl" sz="1800" dirty="0">
                <a:solidFill>
                  <a:srgbClr val="000000"/>
                </a:solidFill>
                <a:latin typeface="+mj-lt"/>
              </a:rPr>
              <a:t>¿Cómo relacionan</a:t>
            </a:r>
            <a:r>
              <a:rPr lang="es-ES_tradnl" sz="1800" dirty="0">
                <a:latin typeface="+mj-lt"/>
              </a:rPr>
              <a:t> los diferentes estrategias de vida y de producción (</a:t>
            </a:r>
            <a:r>
              <a:rPr lang="es-ES_tradnl" sz="1800" dirty="0" err="1">
                <a:latin typeface="+mj-lt"/>
              </a:rPr>
              <a:t>ej</a:t>
            </a:r>
            <a:r>
              <a:rPr lang="es-ES_tradnl" sz="1800" dirty="0">
                <a:latin typeface="+mj-lt"/>
              </a:rPr>
              <a:t>: producción de auto-consumo vs. para la venta) y características del hogar con indicadores claves como seguridad alimentaria, </a:t>
            </a:r>
            <a:r>
              <a:rPr lang="es-ES_tradnl" sz="1800" b="1" dirty="0">
                <a:latin typeface="+mj-lt"/>
              </a:rPr>
              <a:t>diversidad dietética </a:t>
            </a:r>
            <a:r>
              <a:rPr lang="es-ES_tradnl" sz="1800" dirty="0">
                <a:latin typeface="+mj-lt"/>
              </a:rPr>
              <a:t>y vulnerabilidad y resiliencia? </a:t>
            </a:r>
            <a:endParaRPr lang="es-ES_tradnl" sz="1800" dirty="0">
              <a:solidFill>
                <a:srgbClr val="000000"/>
              </a:solidFill>
              <a:latin typeface="+mj-lt"/>
            </a:endParaRPr>
          </a:p>
        </p:txBody>
      </p:sp>
    </p:spTree>
    <p:extLst>
      <p:ext uri="{BB962C8B-B14F-4D97-AF65-F5344CB8AC3E}">
        <p14:creationId xmlns:p14="http://schemas.microsoft.com/office/powerpoint/2010/main" val="250590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62997520-5FA0-10E8-555A-4E4DC4EFAB6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9E79371-A418-0A05-BD99-F2DEB342B531}"/>
              </a:ext>
            </a:extLst>
          </p:cNvPr>
          <p:cNvPicPr>
            <a:picLocks noChangeAspect="1"/>
          </p:cNvPicPr>
          <p:nvPr/>
        </p:nvPicPr>
        <p:blipFill>
          <a:blip r:embed="rId2"/>
          <a:stretch>
            <a:fillRect/>
          </a:stretch>
        </p:blipFill>
        <p:spPr>
          <a:xfrm>
            <a:off x="1203301" y="63706"/>
            <a:ext cx="6737397" cy="5016087"/>
          </a:xfrm>
          <a:prstGeom prst="rect">
            <a:avLst/>
          </a:prstGeom>
        </p:spPr>
      </p:pic>
    </p:spTree>
    <p:extLst>
      <p:ext uri="{BB962C8B-B14F-4D97-AF65-F5344CB8AC3E}">
        <p14:creationId xmlns:p14="http://schemas.microsoft.com/office/powerpoint/2010/main" val="3984822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F7F6-1F0F-F876-F430-B4239C8BA6AB}"/>
              </a:ext>
            </a:extLst>
          </p:cNvPr>
          <p:cNvSpPr>
            <a:spLocks noGrp="1"/>
          </p:cNvSpPr>
          <p:nvPr>
            <p:ph type="title"/>
          </p:nvPr>
        </p:nvSpPr>
        <p:spPr>
          <a:xfrm>
            <a:off x="311700" y="445025"/>
            <a:ext cx="3503306" cy="572700"/>
          </a:xfrm>
        </p:spPr>
        <p:txBody>
          <a:bodyPr>
            <a:normAutofit fontScale="90000"/>
          </a:bodyPr>
          <a:lstStyle/>
          <a:p>
            <a:r>
              <a:rPr lang="es-ES_tradnl" dirty="0"/>
              <a:t>Seguridad alimentaria nutricional </a:t>
            </a:r>
            <a:br>
              <a:rPr lang="es-ES_tradnl" dirty="0"/>
            </a:br>
            <a:r>
              <a:rPr lang="es-ES_tradnl" dirty="0"/>
              <a:t>– diversidad de dieta </a:t>
            </a:r>
          </a:p>
        </p:txBody>
      </p:sp>
      <p:pic>
        <p:nvPicPr>
          <p:cNvPr id="5" name="Picture 4">
            <a:extLst>
              <a:ext uri="{FF2B5EF4-FFF2-40B4-BE49-F238E27FC236}">
                <a16:creationId xmlns:a16="http://schemas.microsoft.com/office/drawing/2014/main" id="{2D0727B6-B24E-09FE-3BE2-20AC1186F92D}"/>
              </a:ext>
            </a:extLst>
          </p:cNvPr>
          <p:cNvPicPr>
            <a:picLocks noChangeAspect="1"/>
          </p:cNvPicPr>
          <p:nvPr/>
        </p:nvPicPr>
        <p:blipFill>
          <a:blip r:embed="rId2"/>
          <a:stretch>
            <a:fillRect/>
          </a:stretch>
        </p:blipFill>
        <p:spPr>
          <a:xfrm>
            <a:off x="3823319" y="1491"/>
            <a:ext cx="5207689" cy="3805150"/>
          </a:xfrm>
          <a:prstGeom prst="rect">
            <a:avLst/>
          </a:prstGeom>
        </p:spPr>
      </p:pic>
      <p:pic>
        <p:nvPicPr>
          <p:cNvPr id="8" name="Picture 7">
            <a:extLst>
              <a:ext uri="{FF2B5EF4-FFF2-40B4-BE49-F238E27FC236}">
                <a16:creationId xmlns:a16="http://schemas.microsoft.com/office/drawing/2014/main" id="{98EDDCEF-4E90-6EBA-D227-050F309B0225}"/>
              </a:ext>
            </a:extLst>
          </p:cNvPr>
          <p:cNvPicPr>
            <a:picLocks noChangeAspect="1"/>
          </p:cNvPicPr>
          <p:nvPr/>
        </p:nvPicPr>
        <p:blipFill rotWithShape="1">
          <a:blip r:embed="rId3"/>
          <a:srcRect b="22629"/>
          <a:stretch/>
        </p:blipFill>
        <p:spPr>
          <a:xfrm>
            <a:off x="3965063" y="3483035"/>
            <a:ext cx="5049319" cy="1645920"/>
          </a:xfrm>
          <a:prstGeom prst="rect">
            <a:avLst/>
          </a:prstGeom>
        </p:spPr>
      </p:pic>
      <p:pic>
        <p:nvPicPr>
          <p:cNvPr id="9" name="Picture 8">
            <a:extLst>
              <a:ext uri="{FF2B5EF4-FFF2-40B4-BE49-F238E27FC236}">
                <a16:creationId xmlns:a16="http://schemas.microsoft.com/office/drawing/2014/main" id="{540A9FF7-74C8-FA82-F541-20C47488B796}"/>
              </a:ext>
            </a:extLst>
          </p:cNvPr>
          <p:cNvPicPr>
            <a:picLocks noChangeAspect="1"/>
          </p:cNvPicPr>
          <p:nvPr/>
        </p:nvPicPr>
        <p:blipFill rotWithShape="1">
          <a:blip r:embed="rId4"/>
          <a:srcRect l="46209"/>
          <a:stretch/>
        </p:blipFill>
        <p:spPr>
          <a:xfrm>
            <a:off x="311700" y="2099351"/>
            <a:ext cx="3352956" cy="1829526"/>
          </a:xfrm>
          <a:prstGeom prst="rect">
            <a:avLst/>
          </a:prstGeom>
        </p:spPr>
      </p:pic>
    </p:spTree>
    <p:extLst>
      <p:ext uri="{BB962C8B-B14F-4D97-AF65-F5344CB8AC3E}">
        <p14:creationId xmlns:p14="http://schemas.microsoft.com/office/powerpoint/2010/main" val="2986683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0"/>
          <p:cNvPicPr preferRelativeResize="0"/>
          <p:nvPr/>
        </p:nvPicPr>
        <p:blipFill>
          <a:blip r:embed="rId3">
            <a:alphaModFix/>
          </a:blip>
          <a:stretch>
            <a:fillRect/>
          </a:stretch>
        </p:blipFill>
        <p:spPr>
          <a:xfrm>
            <a:off x="152398" y="657497"/>
            <a:ext cx="8839204" cy="3314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08CD8DF-9E2D-A779-E672-F7283A43FA3F}"/>
              </a:ext>
            </a:extLst>
          </p:cNvPr>
          <p:cNvGraphicFramePr>
            <a:graphicFrameLocks noGrp="1"/>
          </p:cNvGraphicFramePr>
          <p:nvPr>
            <p:extLst>
              <p:ext uri="{D42A27DB-BD31-4B8C-83A1-F6EECF244321}">
                <p14:modId xmlns:p14="http://schemas.microsoft.com/office/powerpoint/2010/main" val="1750616789"/>
              </p:ext>
            </p:extLst>
          </p:nvPr>
        </p:nvGraphicFramePr>
        <p:xfrm>
          <a:off x="691979" y="296562"/>
          <a:ext cx="7451124" cy="4150530"/>
        </p:xfrm>
        <a:graphic>
          <a:graphicData uri="http://schemas.openxmlformats.org/drawingml/2006/table">
            <a:tbl>
              <a:tblPr>
                <a:tableStyleId>{26A698F6-18C7-45E8-88FA-4DEAB41E6CDF}</a:tableStyleId>
              </a:tblPr>
              <a:tblGrid>
                <a:gridCol w="2732416">
                  <a:extLst>
                    <a:ext uri="{9D8B030D-6E8A-4147-A177-3AD203B41FA5}">
                      <a16:colId xmlns:a16="http://schemas.microsoft.com/office/drawing/2014/main" val="3959579339"/>
                    </a:ext>
                  </a:extLst>
                </a:gridCol>
                <a:gridCol w="1326713">
                  <a:extLst>
                    <a:ext uri="{9D8B030D-6E8A-4147-A177-3AD203B41FA5}">
                      <a16:colId xmlns:a16="http://schemas.microsoft.com/office/drawing/2014/main" val="2479255711"/>
                    </a:ext>
                  </a:extLst>
                </a:gridCol>
                <a:gridCol w="1130665">
                  <a:extLst>
                    <a:ext uri="{9D8B030D-6E8A-4147-A177-3AD203B41FA5}">
                      <a16:colId xmlns:a16="http://schemas.microsoft.com/office/drawing/2014/main" val="469381274"/>
                    </a:ext>
                  </a:extLst>
                </a:gridCol>
                <a:gridCol w="1130665">
                  <a:extLst>
                    <a:ext uri="{9D8B030D-6E8A-4147-A177-3AD203B41FA5}">
                      <a16:colId xmlns:a16="http://schemas.microsoft.com/office/drawing/2014/main" val="1780975404"/>
                    </a:ext>
                  </a:extLst>
                </a:gridCol>
                <a:gridCol w="1130665">
                  <a:extLst>
                    <a:ext uri="{9D8B030D-6E8A-4147-A177-3AD203B41FA5}">
                      <a16:colId xmlns:a16="http://schemas.microsoft.com/office/drawing/2014/main" val="4255705443"/>
                    </a:ext>
                  </a:extLst>
                </a:gridCol>
              </a:tblGrid>
              <a:tr h="319125">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455" marR="9455" marT="9455" marB="0" anchor="b"/>
                </a:tc>
                <a:tc gridSpan="4">
                  <a:txBody>
                    <a:bodyPr/>
                    <a:lstStyle/>
                    <a:p>
                      <a:pPr algn="ctr" fontAlgn="b"/>
                      <a:r>
                        <a:rPr lang="es-ES_tradnl" sz="1800" u="none" strike="noStrike" noProof="0" dirty="0">
                          <a:effectLst/>
                        </a:rPr>
                        <a:t>Diversidad de dieta índice Gini-Simpson</a:t>
                      </a:r>
                      <a:endParaRPr lang="es-ES_tradnl" sz="1800" b="0" i="0" u="none" strike="noStrike" noProof="0" dirty="0">
                        <a:solidFill>
                          <a:srgbClr val="000000"/>
                        </a:solidFill>
                        <a:effectLst/>
                        <a:latin typeface="Arial" panose="020B0604020202020204" pitchFamily="34" charset="0"/>
                      </a:endParaRPr>
                    </a:p>
                  </a:txBody>
                  <a:tcPr marL="9455" marR="9455" marT="945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0354044"/>
                  </a:ext>
                </a:extLst>
              </a:tr>
              <a:tr h="0">
                <a:tc>
                  <a:txBody>
                    <a:bodyPr/>
                    <a:lstStyle/>
                    <a:p>
                      <a:pPr algn="l" fontAlgn="b"/>
                      <a:r>
                        <a:rPr lang="en-US" sz="1200" u="none" strike="noStrike" dirty="0" err="1">
                          <a:effectLst/>
                        </a:rPr>
                        <a:t>Waslala</a:t>
                      </a:r>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1.300</a:t>
                      </a:r>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0.537</a:t>
                      </a:r>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0.625</a:t>
                      </a:r>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1.068</a:t>
                      </a:r>
                      <a:endParaRPr lang="en-US" sz="1200" b="0" i="0" u="none" strike="noStrike">
                        <a:solidFill>
                          <a:srgbClr val="000000"/>
                        </a:solidFill>
                        <a:effectLst/>
                        <a:latin typeface="Calibri" panose="020F0502020204030204" pitchFamily="34" charset="0"/>
                      </a:endParaRPr>
                    </a:p>
                  </a:txBody>
                  <a:tcPr marL="9455" marR="9455" marT="9455" marB="0" anchor="b"/>
                </a:tc>
                <a:extLst>
                  <a:ext uri="{0D108BD9-81ED-4DB2-BD59-A6C34878D82A}">
                    <a16:rowId xmlns:a16="http://schemas.microsoft.com/office/drawing/2014/main" val="3852646337"/>
                  </a:ext>
                </a:extLst>
              </a:tr>
              <a:tr h="256537">
                <a:tc>
                  <a:txBody>
                    <a:bodyPr/>
                    <a:lstStyle/>
                    <a:p>
                      <a:pPr algn="l" fontAlgn="b"/>
                      <a:r>
                        <a:rPr lang="es-ES_tradnl" sz="1200" u="none" strike="noStrike" noProof="0" dirty="0">
                          <a:effectLst/>
                        </a:rPr>
                        <a:t>Edad del encuestado</a:t>
                      </a:r>
                      <a:endParaRPr lang="es-ES_tradnl" sz="1200" b="0" i="0" u="none" strike="noStrike" noProof="0" dirty="0">
                        <a:solidFill>
                          <a:srgbClr val="000000"/>
                        </a:solidFill>
                        <a:effectLst/>
                        <a:latin typeface="Calibri" panose="020F0502020204030204" pitchFamily="34" charset="0"/>
                      </a:endParaRPr>
                    </a:p>
                  </a:txBody>
                  <a:tcPr marL="9455" marR="9455" marT="9455" marB="0" anchor="b">
                    <a:solidFill>
                      <a:schemeClr val="accent4"/>
                    </a:solidFill>
                  </a:tcPr>
                </a:tc>
                <a:tc>
                  <a:txBody>
                    <a:bodyPr/>
                    <a:lstStyle/>
                    <a:p>
                      <a:pPr algn="ctr" fontAlgn="b"/>
                      <a:r>
                        <a:rPr lang="en-US" sz="1200" u="none" strike="noStrike" dirty="0">
                          <a:effectLst/>
                        </a:rPr>
                        <a:t>0.076*</a:t>
                      </a:r>
                      <a:endParaRPr lang="en-US" sz="1200" b="0" i="0" u="none" strike="noStrike" dirty="0">
                        <a:solidFill>
                          <a:srgbClr val="000000"/>
                        </a:solidFill>
                        <a:effectLst/>
                        <a:latin typeface="Calibri" panose="020F0502020204030204" pitchFamily="34" charset="0"/>
                      </a:endParaRPr>
                    </a:p>
                  </a:txBody>
                  <a:tcPr marL="9455" marR="9455" marT="9455" marB="0" anchor="b">
                    <a:solidFill>
                      <a:schemeClr val="accent4"/>
                    </a:solidFill>
                  </a:tcPr>
                </a:tc>
                <a:tc>
                  <a:txBody>
                    <a:bodyPr/>
                    <a:lstStyle/>
                    <a:p>
                      <a:pPr algn="ctr" fontAlgn="b"/>
                      <a:r>
                        <a:rPr lang="en-US" sz="1200" u="none" strike="noStrike" dirty="0">
                          <a:effectLst/>
                        </a:rPr>
                        <a:t>0.056+</a:t>
                      </a:r>
                      <a:endParaRPr lang="en-US" sz="1200" b="0" i="0" u="none" strike="noStrike" dirty="0">
                        <a:solidFill>
                          <a:srgbClr val="000000"/>
                        </a:solidFill>
                        <a:effectLst/>
                        <a:latin typeface="Calibri" panose="020F0502020204030204" pitchFamily="34" charset="0"/>
                      </a:endParaRPr>
                    </a:p>
                  </a:txBody>
                  <a:tcPr marL="9455" marR="9455" marT="9455" marB="0" anchor="b">
                    <a:solidFill>
                      <a:schemeClr val="accent4"/>
                    </a:solidFill>
                  </a:tcPr>
                </a:tc>
                <a:tc>
                  <a:txBody>
                    <a:bodyPr/>
                    <a:lstStyle/>
                    <a:p>
                      <a:pPr algn="ctr" fontAlgn="b"/>
                      <a:r>
                        <a:rPr lang="en-US" sz="1200" u="none" strike="noStrike">
                          <a:effectLst/>
                        </a:rPr>
                        <a:t>0.072*</a:t>
                      </a:r>
                      <a:endParaRPr lang="en-US" sz="1200" b="0" i="0" u="none" strike="noStrike">
                        <a:solidFill>
                          <a:srgbClr val="000000"/>
                        </a:solidFill>
                        <a:effectLst/>
                        <a:latin typeface="Calibri" panose="020F0502020204030204" pitchFamily="34" charset="0"/>
                      </a:endParaRPr>
                    </a:p>
                  </a:txBody>
                  <a:tcPr marL="9455" marR="9455" marT="9455" marB="0" anchor="b">
                    <a:solidFill>
                      <a:schemeClr val="accent4"/>
                    </a:solidFill>
                  </a:tcPr>
                </a:tc>
                <a:tc>
                  <a:txBody>
                    <a:bodyPr/>
                    <a:lstStyle/>
                    <a:p>
                      <a:pPr algn="ctr" fontAlgn="b"/>
                      <a:r>
                        <a:rPr lang="en-US" sz="1200" u="none" strike="noStrike" dirty="0">
                          <a:effectLst/>
                        </a:rPr>
                        <a:t>0.074*</a:t>
                      </a:r>
                      <a:endParaRPr lang="en-US" sz="1200" b="0" i="0" u="none" strike="noStrike" dirty="0">
                        <a:solidFill>
                          <a:srgbClr val="000000"/>
                        </a:solidFill>
                        <a:effectLst/>
                        <a:latin typeface="Calibri" panose="020F0502020204030204" pitchFamily="34" charset="0"/>
                      </a:endParaRPr>
                    </a:p>
                  </a:txBody>
                  <a:tcPr marL="9455" marR="9455" marT="9455" marB="0" anchor="b">
                    <a:solidFill>
                      <a:schemeClr val="accent4"/>
                    </a:solidFill>
                  </a:tcPr>
                </a:tc>
                <a:extLst>
                  <a:ext uri="{0D108BD9-81ED-4DB2-BD59-A6C34878D82A}">
                    <a16:rowId xmlns:a16="http://schemas.microsoft.com/office/drawing/2014/main" val="2030165370"/>
                  </a:ext>
                </a:extLst>
              </a:tr>
              <a:tr h="513075">
                <a:tc>
                  <a:txBody>
                    <a:bodyPr/>
                    <a:lstStyle/>
                    <a:p>
                      <a:pPr algn="l" fontAlgn="b"/>
                      <a:r>
                        <a:rPr lang="es-ES_tradnl" sz="1200" u="none" strike="noStrike" noProof="0" dirty="0">
                          <a:effectLst/>
                        </a:rPr>
                        <a:t>Educación del encuestado secundaria completa</a:t>
                      </a:r>
                      <a:endParaRPr lang="es-ES_tradnl" sz="1200" b="0" i="0" u="none" strike="noStrike" noProof="0"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r>
                        <a:rPr lang="en-US" sz="1200" u="none" strike="noStrike" dirty="0">
                          <a:effectLst/>
                        </a:rPr>
                        <a:t>2.885**</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r>
                        <a:rPr lang="en-US" sz="1200" u="none" strike="noStrike" dirty="0">
                          <a:effectLst/>
                        </a:rPr>
                        <a:t>2.390**</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r>
                        <a:rPr lang="en-US" sz="1200" u="none" strike="noStrike" dirty="0">
                          <a:effectLst/>
                        </a:rPr>
                        <a:t>2.765**</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r>
                        <a:rPr lang="en-US" sz="1200" u="none" strike="noStrike" dirty="0">
                          <a:effectLst/>
                        </a:rPr>
                        <a:t>2.689**</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extLst>
                  <a:ext uri="{0D108BD9-81ED-4DB2-BD59-A6C34878D82A}">
                    <a16:rowId xmlns:a16="http://schemas.microsoft.com/office/drawing/2014/main" val="1213820035"/>
                  </a:ext>
                </a:extLst>
              </a:tr>
              <a:tr h="256537">
                <a:tc>
                  <a:txBody>
                    <a:bodyPr/>
                    <a:lstStyle/>
                    <a:p>
                      <a:pPr algn="l" fontAlgn="b"/>
                      <a:r>
                        <a:rPr lang="es-ES_tradnl" sz="1200" u="none" strike="noStrike" noProof="0" dirty="0">
                          <a:effectLst/>
                        </a:rPr>
                        <a:t>Tamaño de finca (ha)</a:t>
                      </a:r>
                      <a:endParaRPr lang="es-ES_tradnl" sz="1200" b="0" i="0" u="none" strike="noStrike" noProof="0"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-0.015</a:t>
                      </a:r>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-0.078+</a:t>
                      </a:r>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-0.008</a:t>
                      </a:r>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-0.028</a:t>
                      </a:r>
                      <a:endParaRPr lang="en-US" sz="1200" b="0" i="0" u="none" strike="noStrike">
                        <a:solidFill>
                          <a:srgbClr val="000000"/>
                        </a:solidFill>
                        <a:effectLst/>
                        <a:latin typeface="Calibri" panose="020F0502020204030204" pitchFamily="34" charset="0"/>
                      </a:endParaRPr>
                    </a:p>
                  </a:txBody>
                  <a:tcPr marL="9455" marR="9455" marT="9455" marB="0" anchor="b"/>
                </a:tc>
                <a:extLst>
                  <a:ext uri="{0D108BD9-81ED-4DB2-BD59-A6C34878D82A}">
                    <a16:rowId xmlns:a16="http://schemas.microsoft.com/office/drawing/2014/main" val="3059815352"/>
                  </a:ext>
                </a:extLst>
              </a:tr>
              <a:tr h="560622">
                <a:tc>
                  <a:txBody>
                    <a:bodyPr/>
                    <a:lstStyle/>
                    <a:p>
                      <a:pPr algn="l" fontAlgn="b"/>
                      <a:r>
                        <a:rPr lang="es-ES_tradnl" sz="1200" u="none" strike="noStrike" noProof="0" dirty="0">
                          <a:effectLst/>
                        </a:rPr>
                        <a:t>Log Ingreso en efectivo de los 5 fuentes más importantes</a:t>
                      </a:r>
                      <a:endParaRPr lang="es-ES_tradnl" sz="1200" b="0" i="0" u="none" strike="noStrike" noProof="0"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r>
                        <a:rPr lang="en-US" sz="1200" u="none" strike="noStrike" dirty="0">
                          <a:effectLst/>
                        </a:rPr>
                        <a:t>0.942**</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r>
                        <a:rPr lang="en-US" sz="1200" u="none" strike="noStrike" dirty="0">
                          <a:effectLst/>
                        </a:rPr>
                        <a:t>-0.121</a:t>
                      </a:r>
                      <a:endParaRPr lang="en-US" sz="1200" b="0" i="0" u="none" strike="noStrike" dirty="0">
                        <a:solidFill>
                          <a:srgbClr val="000000"/>
                        </a:solidFill>
                        <a:effectLst/>
                        <a:latin typeface="Calibri" panose="020F0502020204030204" pitchFamily="34" charset="0"/>
                      </a:endParaRPr>
                    </a:p>
                  </a:txBody>
                  <a:tcPr marL="9455" marR="9455" marT="9455" marB="0" anchor="b">
                    <a:noFill/>
                  </a:tcPr>
                </a:tc>
                <a:tc>
                  <a:txBody>
                    <a:bodyPr/>
                    <a:lstStyle/>
                    <a:p>
                      <a:pPr algn="ctr" fontAlgn="b"/>
                      <a:r>
                        <a:rPr lang="en-US" sz="1200" u="none" strike="noStrike">
                          <a:effectLst/>
                        </a:rPr>
                        <a:t>0.897*</a:t>
                      </a:r>
                      <a:endParaRPr lang="en-US" sz="1200" b="0" i="0" u="none" strike="noStrike">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r>
                        <a:rPr lang="en-US" sz="1200" u="none" strike="noStrike" dirty="0">
                          <a:effectLst/>
                        </a:rPr>
                        <a:t>1.036**</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extLst>
                  <a:ext uri="{0D108BD9-81ED-4DB2-BD59-A6C34878D82A}">
                    <a16:rowId xmlns:a16="http://schemas.microsoft.com/office/drawing/2014/main" val="3942447496"/>
                  </a:ext>
                </a:extLst>
              </a:tr>
              <a:tr h="513075">
                <a:tc>
                  <a:txBody>
                    <a:bodyPr/>
                    <a:lstStyle/>
                    <a:p>
                      <a:pPr algn="l" fontAlgn="b"/>
                      <a:r>
                        <a:rPr lang="es-ES_tradnl" sz="1200" b="0" u="none" strike="noStrike" noProof="0" dirty="0">
                          <a:effectLst/>
                        </a:rPr>
                        <a:t>Numero de productos agrícolas distintas producido en finca </a:t>
                      </a:r>
                      <a:endParaRPr lang="es-ES_tradnl" sz="1200" b="0" i="0" u="none" strike="noStrike" noProof="0" dirty="0">
                        <a:solidFill>
                          <a:srgbClr val="000000"/>
                        </a:solidFill>
                        <a:effectLst/>
                        <a:latin typeface="Calibri" panose="020F0502020204030204" pitchFamily="34" charset="0"/>
                      </a:endParaRPr>
                    </a:p>
                  </a:txBody>
                  <a:tcPr marL="9455" marR="9455" marT="9455" marB="0" anchor="b">
                    <a:no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455" marR="9455" marT="9455" marB="0" anchor="b">
                    <a:noFill/>
                  </a:tcPr>
                </a:tc>
                <a:tc>
                  <a:txBody>
                    <a:bodyPr/>
                    <a:lstStyle/>
                    <a:p>
                      <a:pPr algn="ctr" fontAlgn="b"/>
                      <a:r>
                        <a:rPr lang="en-US" sz="1200" u="none" strike="noStrike" dirty="0">
                          <a:effectLst/>
                        </a:rPr>
                        <a:t>0.787***</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9455" marR="9455" marT="9455" marB="0" anchor="b"/>
                </a:tc>
                <a:extLst>
                  <a:ext uri="{0D108BD9-81ED-4DB2-BD59-A6C34878D82A}">
                    <a16:rowId xmlns:a16="http://schemas.microsoft.com/office/drawing/2014/main" val="1026164930"/>
                  </a:ext>
                </a:extLst>
              </a:tr>
              <a:tr h="513075">
                <a:tc>
                  <a:txBody>
                    <a:bodyPr/>
                    <a:lstStyle/>
                    <a:p>
                      <a:pPr algn="l" fontAlgn="b"/>
                      <a:r>
                        <a:rPr lang="es-ES_tradnl" sz="1200" b="0" u="none" strike="noStrike" noProof="0" dirty="0">
                          <a:effectLst/>
                        </a:rPr>
                        <a:t>Fracción de producto  ocupado por el producto con más valor </a:t>
                      </a:r>
                      <a:endParaRPr lang="es-ES_tradnl" sz="1200" b="0" i="0" u="none" strike="noStrike" noProof="0" dirty="0">
                        <a:solidFill>
                          <a:srgbClr val="000000"/>
                        </a:solidFill>
                        <a:effectLst/>
                        <a:latin typeface="Calibri" panose="020F0502020204030204" pitchFamily="34" charset="0"/>
                      </a:endParaRPr>
                    </a:p>
                  </a:txBody>
                  <a:tcPr marL="9455" marR="9455" marT="9455"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-7.133**</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tc>
                  <a:txBody>
                    <a:bodyPr/>
                    <a:lstStyle/>
                    <a:p>
                      <a:pPr algn="ctr" fontAlgn="b"/>
                      <a:endParaRPr lang="en-US" sz="1200" b="0" i="0" u="none" strike="noStrike">
                        <a:solidFill>
                          <a:srgbClr val="000000"/>
                        </a:solidFill>
                        <a:effectLst/>
                        <a:latin typeface="Calibri" panose="020F0502020204030204" pitchFamily="34" charset="0"/>
                      </a:endParaRPr>
                    </a:p>
                  </a:txBody>
                  <a:tcPr marL="9455" marR="9455" marT="9455" marB="0" anchor="b"/>
                </a:tc>
                <a:extLst>
                  <a:ext uri="{0D108BD9-81ED-4DB2-BD59-A6C34878D82A}">
                    <a16:rowId xmlns:a16="http://schemas.microsoft.com/office/drawing/2014/main" val="1745415471"/>
                  </a:ext>
                </a:extLst>
              </a:tr>
              <a:tr h="513075">
                <a:tc>
                  <a:txBody>
                    <a:bodyPr/>
                    <a:lstStyle/>
                    <a:p>
                      <a:pPr algn="l" fontAlgn="b"/>
                      <a:r>
                        <a:rPr lang="es-ES_tradnl" sz="1200" b="0" i="0" u="none" strike="noStrike" cap="none" noProof="0" dirty="0">
                          <a:solidFill>
                            <a:srgbClr val="000000"/>
                          </a:solidFill>
                          <a:effectLst/>
                          <a:latin typeface="Arial"/>
                          <a:ea typeface="Arial"/>
                          <a:cs typeface="Arial"/>
                          <a:sym typeface="Arial"/>
                        </a:rPr>
                        <a:t>Fracción de alimentos cultivados en la finca (1 a 4)</a:t>
                      </a:r>
                    </a:p>
                  </a:txBody>
                  <a:tcPr marL="9455" marR="9455" marT="9455"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0.966**</a:t>
                      </a:r>
                      <a:endParaRPr lang="en-US" sz="1200" b="0" i="0" u="none" strike="noStrike" dirty="0">
                        <a:solidFill>
                          <a:srgbClr val="000000"/>
                        </a:solidFill>
                        <a:effectLst/>
                        <a:latin typeface="Calibri" panose="020F0502020204030204" pitchFamily="34" charset="0"/>
                      </a:endParaRPr>
                    </a:p>
                  </a:txBody>
                  <a:tcPr marL="9455" marR="9455" marT="9455" marB="0" anchor="b">
                    <a:solidFill>
                      <a:srgbClr val="FFC000"/>
                    </a:solidFill>
                  </a:tcPr>
                </a:tc>
                <a:extLst>
                  <a:ext uri="{0D108BD9-81ED-4DB2-BD59-A6C34878D82A}">
                    <a16:rowId xmlns:a16="http://schemas.microsoft.com/office/drawing/2014/main" val="2650648796"/>
                  </a:ext>
                </a:extLst>
              </a:tr>
              <a:tr h="256537">
                <a:tc>
                  <a:txBody>
                    <a:bodyPr/>
                    <a:lstStyle/>
                    <a:p>
                      <a:pPr algn="l" fontAlgn="b"/>
                      <a:r>
                        <a:rPr lang="es-ES_tradnl" sz="1200" u="none" strike="noStrike" noProof="0">
                          <a:effectLst/>
                        </a:rPr>
                        <a:t>Num.Obs.</a:t>
                      </a:r>
                      <a:endParaRPr lang="es-ES_tradnl" sz="1200" b="0" i="0" u="none" strike="noStrike" noProof="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397</a:t>
                      </a:r>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397</a:t>
                      </a:r>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397</a:t>
                      </a:r>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371</a:t>
                      </a:r>
                      <a:endParaRPr lang="en-US" sz="1200" b="0" i="0" u="none" strike="noStrike" dirty="0">
                        <a:solidFill>
                          <a:srgbClr val="000000"/>
                        </a:solidFill>
                        <a:effectLst/>
                        <a:latin typeface="Calibri" panose="020F0502020204030204" pitchFamily="34" charset="0"/>
                      </a:endParaRPr>
                    </a:p>
                  </a:txBody>
                  <a:tcPr marL="9455" marR="9455" marT="9455" marB="0" anchor="b"/>
                </a:tc>
                <a:extLst>
                  <a:ext uri="{0D108BD9-81ED-4DB2-BD59-A6C34878D82A}">
                    <a16:rowId xmlns:a16="http://schemas.microsoft.com/office/drawing/2014/main" val="2703548881"/>
                  </a:ext>
                </a:extLst>
              </a:tr>
              <a:tr h="256537">
                <a:tc>
                  <a:txBody>
                    <a:bodyPr/>
                    <a:lstStyle/>
                    <a:p>
                      <a:pPr algn="l" fontAlgn="b"/>
                      <a:r>
                        <a:rPr lang="es-ES_tradnl" sz="1200" u="none" strike="noStrike" noProof="0" dirty="0">
                          <a:effectLst/>
                        </a:rPr>
                        <a:t>R2 Adj.</a:t>
                      </a:r>
                      <a:endParaRPr lang="es-ES_tradnl" sz="1200" b="0" i="0" u="none" strike="noStrike" noProof="0" dirty="0">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0.027</a:t>
                      </a:r>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0.182</a:t>
                      </a:r>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a:effectLst/>
                        </a:rPr>
                        <a:t>0.049</a:t>
                      </a:r>
                      <a:endParaRPr lang="en-US" sz="1200" b="0" i="0" u="none" strike="noStrike">
                        <a:solidFill>
                          <a:srgbClr val="000000"/>
                        </a:solidFill>
                        <a:effectLst/>
                        <a:latin typeface="Calibri" panose="020F0502020204030204" pitchFamily="34" charset="0"/>
                      </a:endParaRPr>
                    </a:p>
                  </a:txBody>
                  <a:tcPr marL="9455" marR="9455" marT="9455" marB="0" anchor="b"/>
                </a:tc>
                <a:tc>
                  <a:txBody>
                    <a:bodyPr/>
                    <a:lstStyle/>
                    <a:p>
                      <a:pPr algn="ctr" fontAlgn="b"/>
                      <a:r>
                        <a:rPr lang="en-US" sz="1200" u="none" strike="noStrike" dirty="0">
                          <a:effectLst/>
                        </a:rPr>
                        <a:t>0.038</a:t>
                      </a:r>
                      <a:endParaRPr lang="en-US" sz="1200" b="0" i="0" u="none" strike="noStrike" dirty="0">
                        <a:solidFill>
                          <a:srgbClr val="000000"/>
                        </a:solidFill>
                        <a:effectLst/>
                        <a:latin typeface="Calibri" panose="020F0502020204030204" pitchFamily="34" charset="0"/>
                      </a:endParaRPr>
                    </a:p>
                  </a:txBody>
                  <a:tcPr marL="9455" marR="9455" marT="9455" marB="0" anchor="b"/>
                </a:tc>
                <a:extLst>
                  <a:ext uri="{0D108BD9-81ED-4DB2-BD59-A6C34878D82A}">
                    <a16:rowId xmlns:a16="http://schemas.microsoft.com/office/drawing/2014/main" val="150784371"/>
                  </a:ext>
                </a:extLst>
              </a:tr>
            </a:tbl>
          </a:graphicData>
        </a:graphic>
      </p:graphicFrame>
    </p:spTree>
    <p:extLst>
      <p:ext uri="{BB962C8B-B14F-4D97-AF65-F5344CB8AC3E}">
        <p14:creationId xmlns:p14="http://schemas.microsoft.com/office/powerpoint/2010/main" val="4010497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C6A5-02EB-5F81-FC68-728BD1FD1A05}"/>
              </a:ext>
            </a:extLst>
          </p:cNvPr>
          <p:cNvSpPr>
            <a:spLocks noGrp="1"/>
          </p:cNvSpPr>
          <p:nvPr>
            <p:ph type="title"/>
          </p:nvPr>
        </p:nvSpPr>
        <p:spPr/>
        <p:txBody>
          <a:bodyPr>
            <a:normAutofit fontScale="90000"/>
          </a:bodyPr>
          <a:lstStyle/>
          <a:p>
            <a:pPr algn="ctr"/>
            <a:r>
              <a:rPr lang="es-ES_tradnl" sz="2800" b="1" u="none" strike="noStrike" dirty="0">
                <a:effectLst/>
              </a:rPr>
              <a:t>Fracción de producto  ocupado por el producto con más valor </a:t>
            </a:r>
            <a:br>
              <a:rPr lang="es-ES_tradnl" sz="2800" b="1" i="0" u="none" strike="noStrike" dirty="0">
                <a:solidFill>
                  <a:srgbClr val="000000"/>
                </a:solidFill>
                <a:effectLst/>
                <a:latin typeface="Arial" panose="020B0604020202020204" pitchFamily="34" charset="0"/>
              </a:rPr>
            </a:br>
            <a:br>
              <a:rPr lang="es-ES_tradnl" sz="2800" b="1" i="0" u="none" strike="noStrike" dirty="0">
                <a:solidFill>
                  <a:srgbClr val="000000"/>
                </a:solidFill>
                <a:effectLst/>
                <a:latin typeface="Arial" panose="020B0604020202020204" pitchFamily="34" charset="0"/>
              </a:rPr>
            </a:br>
            <a:endParaRPr lang="es-ES_tradnl" dirty="0"/>
          </a:p>
        </p:txBody>
      </p:sp>
      <p:sp>
        <p:nvSpPr>
          <p:cNvPr id="3" name="Text Placeholder 2">
            <a:extLst>
              <a:ext uri="{FF2B5EF4-FFF2-40B4-BE49-F238E27FC236}">
                <a16:creationId xmlns:a16="http://schemas.microsoft.com/office/drawing/2014/main" id="{A3339837-9B23-AB0E-854E-39F791EE56BF}"/>
              </a:ext>
            </a:extLst>
          </p:cNvPr>
          <p:cNvSpPr>
            <a:spLocks noGrp="1"/>
          </p:cNvSpPr>
          <p:nvPr>
            <p:ph type="body" idx="1"/>
          </p:nvPr>
        </p:nvSpPr>
        <p:spPr>
          <a:xfrm>
            <a:off x="311700" y="1576251"/>
            <a:ext cx="8520600" cy="2992624"/>
          </a:xfrm>
        </p:spPr>
        <p:txBody>
          <a:bodyPr>
            <a:normAutofit fontScale="92500" lnSpcReduction="20000"/>
          </a:bodyPr>
          <a:lstStyle/>
          <a:p>
            <a:r>
              <a:rPr lang="es-ES_tradnl" sz="2400" dirty="0">
                <a:solidFill>
                  <a:schemeClr val="tx1"/>
                </a:solidFill>
              </a:rPr>
              <a:t>Ingreso de café: C$ 50,000 / Ingreso bruto de todo fuentes: C$ 75,000 </a:t>
            </a:r>
          </a:p>
          <a:p>
            <a:endParaRPr lang="es-ES_tradnl" sz="2400" dirty="0">
              <a:solidFill>
                <a:schemeClr val="tx1"/>
              </a:solidFill>
            </a:endParaRPr>
          </a:p>
          <a:p>
            <a:r>
              <a:rPr lang="es-ES_tradnl" sz="2400" dirty="0">
                <a:solidFill>
                  <a:schemeClr val="tx1"/>
                </a:solidFill>
              </a:rPr>
              <a:t>50,000 / 75,000 = 0.67 </a:t>
            </a:r>
          </a:p>
          <a:p>
            <a:endParaRPr lang="es-ES_tradnl" sz="2400" dirty="0">
              <a:solidFill>
                <a:schemeClr val="tx1"/>
              </a:solidFill>
            </a:endParaRPr>
          </a:p>
          <a:p>
            <a:r>
              <a:rPr lang="es-ES_tradnl" sz="2400" dirty="0">
                <a:solidFill>
                  <a:schemeClr val="tx1"/>
                </a:solidFill>
              </a:rPr>
              <a:t>67% = Fracción de producto  ocupado por el producto con más valor</a:t>
            </a:r>
            <a:br>
              <a:rPr lang="es-ES_tradnl" sz="2400" dirty="0">
                <a:solidFill>
                  <a:schemeClr val="tx1"/>
                </a:solidFill>
              </a:rPr>
            </a:br>
            <a:endParaRPr lang="es-ES_tradnl" sz="2400" dirty="0">
              <a:solidFill>
                <a:schemeClr val="tx1"/>
              </a:solidFill>
            </a:endParaRPr>
          </a:p>
        </p:txBody>
      </p:sp>
    </p:spTree>
    <p:extLst>
      <p:ext uri="{BB962C8B-B14F-4D97-AF65-F5344CB8AC3E}">
        <p14:creationId xmlns:p14="http://schemas.microsoft.com/office/powerpoint/2010/main" val="3715043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C3DBA0-5F06-315A-81ED-17AD5CE313D8}"/>
              </a:ext>
            </a:extLst>
          </p:cNvPr>
          <p:cNvSpPr txBox="1"/>
          <p:nvPr/>
        </p:nvSpPr>
        <p:spPr>
          <a:xfrm>
            <a:off x="609599" y="1341764"/>
            <a:ext cx="7476565" cy="2308324"/>
          </a:xfrm>
          <a:prstGeom prst="rect">
            <a:avLst/>
          </a:prstGeom>
          <a:noFill/>
        </p:spPr>
        <p:txBody>
          <a:bodyPr wrap="square">
            <a:spAutoFit/>
          </a:bodyPr>
          <a:lstStyle/>
          <a:p>
            <a:r>
              <a:rPr lang="es-ES_tradnl" sz="1800" b="0" i="1" dirty="0">
                <a:solidFill>
                  <a:srgbClr val="333333"/>
                </a:solidFill>
                <a:effectLst/>
                <a:latin typeface="Arial" panose="020B0604020202020204" pitchFamily="34" charset="0"/>
              </a:rPr>
              <a:t>¿“Esos precios? Ahorita, los que son los productos perecederos han subido de precio, por lo que en invierno es poca la producción, se cultiva en pequeñas cantidades. Entonces, como hay demanda, ahí es donde suben los precios. Y como son productos que requieren poca agua, al no sembrarlos bajan en cantidad y suben de precio. Pero ya en verano, a partir de octubre y noviembre, ya se vuelve a sembrar. Entonces, ya para el verano hay más capacidad, entonces los precios, en lugar de subir, bajan.”</a:t>
            </a:r>
            <a:r>
              <a:rPr lang="es-ES_tradnl" sz="1800" b="1" i="1" dirty="0">
                <a:solidFill>
                  <a:srgbClr val="333333"/>
                </a:solidFill>
                <a:effectLst/>
                <a:latin typeface="Arial" panose="020B0604020202020204" pitchFamily="34" charset="0"/>
              </a:rPr>
              <a:t> productor</a:t>
            </a:r>
            <a:endParaRPr lang="es-ES_tradnl" sz="1800" i="1" dirty="0"/>
          </a:p>
        </p:txBody>
      </p:sp>
    </p:spTree>
    <p:extLst>
      <p:ext uri="{BB962C8B-B14F-4D97-AF65-F5344CB8AC3E}">
        <p14:creationId xmlns:p14="http://schemas.microsoft.com/office/powerpoint/2010/main" val="3197092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9"/>
          <p:cNvPicPr preferRelativeResize="0"/>
          <p:nvPr/>
        </p:nvPicPr>
        <p:blipFill>
          <a:blip r:embed="rId3">
            <a:alphaModFix/>
          </a:blip>
          <a:stretch>
            <a:fillRect/>
          </a:stretch>
        </p:blipFill>
        <p:spPr>
          <a:xfrm>
            <a:off x="152398" y="361949"/>
            <a:ext cx="8839204" cy="44196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E515FFB-2F05-BC54-8501-51C52206FE88}"/>
              </a:ext>
            </a:extLst>
          </p:cNvPr>
          <p:cNvGraphicFramePr>
            <a:graphicFrameLocks noGrp="1"/>
          </p:cNvGraphicFramePr>
          <p:nvPr>
            <p:extLst>
              <p:ext uri="{D42A27DB-BD31-4B8C-83A1-F6EECF244321}">
                <p14:modId xmlns:p14="http://schemas.microsoft.com/office/powerpoint/2010/main" val="4281911430"/>
              </p:ext>
            </p:extLst>
          </p:nvPr>
        </p:nvGraphicFramePr>
        <p:xfrm>
          <a:off x="60959" y="226422"/>
          <a:ext cx="8665029" cy="4348158"/>
        </p:xfrm>
        <a:graphic>
          <a:graphicData uri="http://schemas.openxmlformats.org/drawingml/2006/table">
            <a:tbl>
              <a:tblPr>
                <a:tableStyleId>{26A698F6-18C7-45E8-88FA-4DEAB41E6CDF}</a:tableStyleId>
              </a:tblPr>
              <a:tblGrid>
                <a:gridCol w="1657705">
                  <a:extLst>
                    <a:ext uri="{9D8B030D-6E8A-4147-A177-3AD203B41FA5}">
                      <a16:colId xmlns:a16="http://schemas.microsoft.com/office/drawing/2014/main" val="910557200"/>
                    </a:ext>
                  </a:extLst>
                </a:gridCol>
                <a:gridCol w="1494799">
                  <a:extLst>
                    <a:ext uri="{9D8B030D-6E8A-4147-A177-3AD203B41FA5}">
                      <a16:colId xmlns:a16="http://schemas.microsoft.com/office/drawing/2014/main" val="3453869787"/>
                    </a:ext>
                  </a:extLst>
                </a:gridCol>
                <a:gridCol w="1955540">
                  <a:extLst>
                    <a:ext uri="{9D8B030D-6E8A-4147-A177-3AD203B41FA5}">
                      <a16:colId xmlns:a16="http://schemas.microsoft.com/office/drawing/2014/main" val="1956424444"/>
                    </a:ext>
                  </a:extLst>
                </a:gridCol>
                <a:gridCol w="1727579">
                  <a:extLst>
                    <a:ext uri="{9D8B030D-6E8A-4147-A177-3AD203B41FA5}">
                      <a16:colId xmlns:a16="http://schemas.microsoft.com/office/drawing/2014/main" val="3838167143"/>
                    </a:ext>
                  </a:extLst>
                </a:gridCol>
                <a:gridCol w="1829406">
                  <a:extLst>
                    <a:ext uri="{9D8B030D-6E8A-4147-A177-3AD203B41FA5}">
                      <a16:colId xmlns:a16="http://schemas.microsoft.com/office/drawing/2014/main" val="1055290969"/>
                    </a:ext>
                  </a:extLst>
                </a:gridCol>
              </a:tblGrid>
              <a:tr h="303204">
                <a:tc gridSpan="5">
                  <a:txBody>
                    <a:bodyPr/>
                    <a:lstStyle/>
                    <a:p>
                      <a:pPr algn="ctr" fontAlgn="b"/>
                      <a:r>
                        <a:rPr lang="es-ES_tradnl" sz="1800" b="1" u="none" strike="noStrike" noProof="0" dirty="0">
                          <a:effectLst/>
                        </a:rPr>
                        <a:t>Correlaciones con impactos de los peligros específicos y generales </a:t>
                      </a:r>
                      <a:endParaRPr lang="es-ES_tradnl" sz="1800" b="1" i="0" u="none" strike="noStrike" noProof="0" dirty="0">
                        <a:solidFill>
                          <a:srgbClr val="000000"/>
                        </a:solidFill>
                        <a:effectLst/>
                        <a:latin typeface="Arial" panose="020B0604020202020204" pitchFamily="34" charset="0"/>
                      </a:endParaRPr>
                    </a:p>
                  </a:txBody>
                  <a:tcPr marL="5261" marR="5261" marT="526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8319562"/>
                  </a:ext>
                </a:extLst>
              </a:tr>
              <a:tr h="749091">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s-ES_tradnl" sz="1400" u="none" strike="noStrike" noProof="0">
                          <a:effectLst/>
                        </a:rPr>
                        <a:t>Índice de gravedad del peligro específico </a:t>
                      </a:r>
                      <a:endParaRPr lang="es-ES_tradnl" sz="1400" b="1" i="0" u="none" strike="noStrike" noProof="0">
                        <a:solidFill>
                          <a:srgbClr val="000000"/>
                        </a:solidFill>
                        <a:effectLst/>
                        <a:latin typeface="Arial" panose="020B0604020202020204" pitchFamily="34" charset="0"/>
                      </a:endParaRPr>
                    </a:p>
                  </a:txBody>
                  <a:tcPr marL="5261" marR="5261" marT="5261" marB="0" anchor="b"/>
                </a:tc>
                <a:tc>
                  <a:txBody>
                    <a:bodyPr/>
                    <a:lstStyle/>
                    <a:p>
                      <a:pPr algn="ctr" fontAlgn="b"/>
                      <a:r>
                        <a:rPr lang="es-ES_tradnl" sz="1400" u="none" strike="noStrike" noProof="0" dirty="0">
                          <a:effectLst/>
                        </a:rPr>
                        <a:t>Respuestas de afrontamiento a peligros recientes específicos</a:t>
                      </a:r>
                      <a:endParaRPr lang="es-ES_tradnl" sz="1400" b="1" i="0" u="none" strike="noStrike" noProof="0" dirty="0">
                        <a:solidFill>
                          <a:srgbClr val="000000"/>
                        </a:solidFill>
                        <a:effectLst/>
                        <a:latin typeface="Arial" panose="020B0604020202020204" pitchFamily="34" charset="0"/>
                      </a:endParaRPr>
                    </a:p>
                  </a:txBody>
                  <a:tcPr marL="5261" marR="5261" marT="5261" marB="0" anchor="b"/>
                </a:tc>
                <a:tc>
                  <a:txBody>
                    <a:bodyPr/>
                    <a:lstStyle/>
                    <a:p>
                      <a:pPr algn="ctr" fontAlgn="b"/>
                      <a:r>
                        <a:rPr lang="es-ES_tradnl" sz="1400" u="none" strike="noStrike" noProof="0">
                          <a:effectLst/>
                        </a:rPr>
                        <a:t>Índice de gravedad de peligros generales percibido</a:t>
                      </a:r>
                      <a:endParaRPr lang="es-ES_tradnl" sz="1400" b="1" i="0" u="none" strike="noStrike" noProof="0">
                        <a:solidFill>
                          <a:srgbClr val="000000"/>
                        </a:solidFill>
                        <a:effectLst/>
                        <a:latin typeface="Arial" panose="020B0604020202020204" pitchFamily="34" charset="0"/>
                      </a:endParaRPr>
                    </a:p>
                  </a:txBody>
                  <a:tcPr marL="5261" marR="5261" marT="5261" marB="0" anchor="b"/>
                </a:tc>
                <a:tc>
                  <a:txBody>
                    <a:bodyPr/>
                    <a:lstStyle/>
                    <a:p>
                      <a:pPr algn="ctr" fontAlgn="b"/>
                      <a:r>
                        <a:rPr lang="es-ES_tradnl" sz="1400" u="none" strike="noStrike" noProof="0" dirty="0">
                          <a:effectLst/>
                        </a:rPr>
                        <a:t>Respuestas de afrontamiento a peligros generales</a:t>
                      </a:r>
                      <a:endParaRPr lang="es-ES_tradnl" sz="1400" b="1" i="0" u="none" strike="noStrike" noProof="0" dirty="0">
                        <a:solidFill>
                          <a:srgbClr val="000000"/>
                        </a:solidFill>
                        <a:effectLst/>
                        <a:latin typeface="Arial" panose="020B0604020202020204" pitchFamily="34" charset="0"/>
                      </a:endParaRPr>
                    </a:p>
                  </a:txBody>
                  <a:tcPr marL="5261" marR="5261" marT="5261" marB="0" anchor="b"/>
                </a:tc>
                <a:extLst>
                  <a:ext uri="{0D108BD9-81ED-4DB2-BD59-A6C34878D82A}">
                    <a16:rowId xmlns:a16="http://schemas.microsoft.com/office/drawing/2014/main" val="2667225957"/>
                  </a:ext>
                </a:extLst>
              </a:tr>
              <a:tr h="196191">
                <a:tc>
                  <a:txBody>
                    <a:bodyPr/>
                    <a:lstStyle/>
                    <a:p>
                      <a:pPr algn="ctr" fontAlgn="b"/>
                      <a:r>
                        <a:rPr lang="es-ES_tradnl" sz="1200" u="none" strike="noStrike" noProof="0">
                          <a:effectLst/>
                          <a:highlight>
                            <a:srgbClr val="FFFF00"/>
                          </a:highlight>
                        </a:rPr>
                        <a:t>Waslala</a:t>
                      </a:r>
                      <a:endParaRPr lang="es-ES_tradnl" sz="1200" b="1" i="0" u="none" strike="noStrike" noProof="0">
                        <a:solidFill>
                          <a:srgbClr val="000000"/>
                        </a:solidFill>
                        <a:effectLst/>
                        <a:highlight>
                          <a:srgbClr val="FFFF00"/>
                        </a:highlight>
                        <a:latin typeface="Calibri" panose="020F0502020204030204" pitchFamily="34" charset="0"/>
                      </a:endParaRPr>
                    </a:p>
                  </a:txBody>
                  <a:tcPr marL="5261" marR="5261" marT="5261" marB="0" anchor="b">
                    <a:solidFill>
                      <a:srgbClr val="FFC000"/>
                    </a:solidFill>
                  </a:tcPr>
                </a:tc>
                <a:tc>
                  <a:txBody>
                    <a:bodyPr/>
                    <a:lstStyle/>
                    <a:p>
                      <a:pPr algn="ctr" fontAlgn="b"/>
                      <a:r>
                        <a:rPr lang="en-US" sz="1200" u="none" strike="noStrike" dirty="0">
                          <a:effectLst/>
                          <a:highlight>
                            <a:srgbClr val="FFFF00"/>
                          </a:highlight>
                        </a:rPr>
                        <a:t>-5.004***</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solidFill>
                      <a:srgbClr val="FFC000"/>
                    </a:solidFill>
                  </a:tcPr>
                </a:tc>
                <a:tc>
                  <a:txBody>
                    <a:bodyPr/>
                    <a:lstStyle/>
                    <a:p>
                      <a:pPr algn="ctr" fontAlgn="b"/>
                      <a:r>
                        <a:rPr lang="en-US" sz="1200" u="none" strike="noStrike" dirty="0">
                          <a:effectLst/>
                          <a:highlight>
                            <a:srgbClr val="FFFF00"/>
                          </a:highlight>
                        </a:rPr>
                        <a:t>-12.141***</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solidFill>
                      <a:srgbClr val="FFC000"/>
                    </a:solidFill>
                  </a:tcPr>
                </a:tc>
                <a:tc>
                  <a:txBody>
                    <a:bodyPr/>
                    <a:lstStyle/>
                    <a:p>
                      <a:pPr algn="ctr" fontAlgn="b"/>
                      <a:r>
                        <a:rPr lang="en-US" sz="1200" u="none" strike="noStrike" dirty="0">
                          <a:effectLst/>
                          <a:highlight>
                            <a:srgbClr val="FFFF00"/>
                          </a:highlight>
                        </a:rPr>
                        <a:t>-2.746***</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solidFill>
                      <a:srgbClr val="FFC000"/>
                    </a:solidFill>
                  </a:tcPr>
                </a:tc>
                <a:tc>
                  <a:txBody>
                    <a:bodyPr/>
                    <a:lstStyle/>
                    <a:p>
                      <a:pPr algn="ctr" fontAlgn="b"/>
                      <a:r>
                        <a:rPr lang="en-US" sz="1200" u="none" strike="noStrike" dirty="0">
                          <a:effectLst/>
                          <a:highlight>
                            <a:srgbClr val="FFFF00"/>
                          </a:highlight>
                        </a:rPr>
                        <a:t>-4.360***</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solidFill>
                      <a:srgbClr val="FFC000"/>
                    </a:solidFill>
                  </a:tcPr>
                </a:tc>
                <a:extLst>
                  <a:ext uri="{0D108BD9-81ED-4DB2-BD59-A6C34878D82A}">
                    <a16:rowId xmlns:a16="http://schemas.microsoft.com/office/drawing/2014/main" val="1971032073"/>
                  </a:ext>
                </a:extLst>
              </a:tr>
              <a:tr h="187273">
                <a:tc>
                  <a:txBody>
                    <a:bodyPr/>
                    <a:lstStyle/>
                    <a:p>
                      <a:pPr algn="ctr" fontAlgn="b"/>
                      <a:r>
                        <a:rPr lang="es-ES_tradnl" sz="1200" u="none" strike="noStrike" noProof="0" dirty="0">
                          <a:effectLst/>
                        </a:rPr>
                        <a:t> </a:t>
                      </a:r>
                      <a:endParaRPr lang="es-ES_tradnl" sz="1200" b="1" i="0" u="none" strike="noStrike" noProof="0"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-0.203</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-0.819</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-0.213</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-0.614</a:t>
                      </a:r>
                      <a:endParaRPr lang="en-US" sz="1200" b="0" i="0" u="none" strike="noStrike" dirty="0">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1705736015"/>
                  </a:ext>
                </a:extLst>
              </a:tr>
              <a:tr h="196191">
                <a:tc>
                  <a:txBody>
                    <a:bodyPr/>
                    <a:lstStyle/>
                    <a:p>
                      <a:pPr algn="ctr" fontAlgn="b"/>
                      <a:r>
                        <a:rPr lang="es-ES_tradnl" sz="1200" u="none" strike="noStrike" noProof="0">
                          <a:effectLst/>
                          <a:highlight>
                            <a:srgbClr val="FFFF00"/>
                          </a:highlight>
                        </a:rPr>
                        <a:t>Edad del encuestado</a:t>
                      </a:r>
                      <a:endParaRPr lang="es-ES_tradnl" sz="1200" b="1" i="0" u="none" strike="noStrike" noProof="0">
                        <a:solidFill>
                          <a:srgbClr val="000000"/>
                        </a:solidFill>
                        <a:effectLst/>
                        <a:highlight>
                          <a:srgbClr val="FFFF00"/>
                        </a:highlight>
                        <a:latin typeface="Calibri" panose="020F0502020204030204" pitchFamily="34" charset="0"/>
                      </a:endParaRPr>
                    </a:p>
                  </a:txBody>
                  <a:tcPr marL="5261" marR="5261" marT="5261" marB="0" anchor="b"/>
                </a:tc>
                <a:tc>
                  <a:txBody>
                    <a:bodyPr/>
                    <a:lstStyle/>
                    <a:p>
                      <a:pPr algn="ctr" fontAlgn="b"/>
                      <a:r>
                        <a:rPr lang="en-US" sz="1200" u="none" strike="noStrike" dirty="0">
                          <a:effectLst/>
                          <a:highlight>
                            <a:srgbClr val="FFFF00"/>
                          </a:highlight>
                        </a:rPr>
                        <a:t>0.016*</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tc>
                <a:tc>
                  <a:txBody>
                    <a:bodyPr/>
                    <a:lstStyle/>
                    <a:p>
                      <a:pPr algn="ctr" fontAlgn="b"/>
                      <a:r>
                        <a:rPr lang="en-US" sz="1200" u="none" strike="noStrike" dirty="0">
                          <a:effectLst/>
                          <a:highlight>
                            <a:srgbClr val="FFFF00"/>
                          </a:highlight>
                        </a:rPr>
                        <a:t>0.058+</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tc>
                <a:tc>
                  <a:txBody>
                    <a:bodyPr/>
                    <a:lstStyle/>
                    <a:p>
                      <a:pPr algn="ctr" fontAlgn="b"/>
                      <a:r>
                        <a:rPr lang="en-US" sz="1200" u="none" strike="noStrike">
                          <a:effectLst/>
                        </a:rPr>
                        <a:t>0.003</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-0.006</a:t>
                      </a:r>
                      <a:endParaRPr lang="en-US" sz="1200" b="0" i="0" u="none" strike="noStrike" dirty="0">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1351077059"/>
                  </a:ext>
                </a:extLst>
              </a:tr>
              <a:tr h="187273">
                <a:tc>
                  <a:txBody>
                    <a:bodyPr/>
                    <a:lstStyle/>
                    <a:p>
                      <a:pPr algn="ctr" fontAlgn="b"/>
                      <a:r>
                        <a:rPr lang="es-ES_tradnl" sz="1200" u="none" strike="noStrike" noProof="0" dirty="0">
                          <a:effectLst/>
                        </a:rPr>
                        <a:t> </a:t>
                      </a:r>
                      <a:endParaRPr lang="es-ES_tradnl" sz="1200" b="1" i="0" u="none" strike="noStrike" noProof="0"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-0.008</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-0.032</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-0.007</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-0.021</a:t>
                      </a:r>
                      <a:endParaRPr lang="en-US" sz="1200" b="0" i="0" u="none" strike="noStrike" dirty="0">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2539025459"/>
                  </a:ext>
                </a:extLst>
              </a:tr>
              <a:tr h="588572">
                <a:tc>
                  <a:txBody>
                    <a:bodyPr/>
                    <a:lstStyle/>
                    <a:p>
                      <a:pPr algn="ctr" fontAlgn="b"/>
                      <a:r>
                        <a:rPr lang="es-ES_tradnl" sz="1200" u="none" strike="noStrike" noProof="0" dirty="0">
                          <a:effectLst/>
                        </a:rPr>
                        <a:t>Educación del encuestado secundaria completa</a:t>
                      </a:r>
                      <a:endParaRPr lang="es-ES_tradnl" sz="1200" b="1" i="0" u="none" strike="noStrike" noProof="0"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-0.312</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-0.119</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-0.191</a:t>
                      </a:r>
                      <a:endParaRPr lang="en-US" sz="1200" b="0" i="0" u="none" strike="noStrike"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-0.291</a:t>
                      </a:r>
                      <a:endParaRPr lang="en-US" sz="1200" b="0" i="0" u="none" strike="noStrike" dirty="0">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3334947384"/>
                  </a:ext>
                </a:extLst>
              </a:tr>
              <a:tr h="187273">
                <a:tc>
                  <a:txBody>
                    <a:bodyPr/>
                    <a:lstStyle/>
                    <a:p>
                      <a:pPr algn="ctr" fontAlgn="b"/>
                      <a:r>
                        <a:rPr lang="es-ES_tradnl" sz="1200" u="none" strike="noStrike" noProof="0">
                          <a:effectLst/>
                        </a:rPr>
                        <a:t> </a:t>
                      </a:r>
                      <a:endParaRPr lang="es-ES_tradnl" sz="1200" b="1" i="0" u="none" strike="noStrike" noProof="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-0.272</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-1.181</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-0.225</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-0.77</a:t>
                      </a:r>
                      <a:endParaRPr lang="en-US" sz="1200" b="0" i="0" u="none" strike="noStrike">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3523077955"/>
                  </a:ext>
                </a:extLst>
              </a:tr>
              <a:tr h="196191">
                <a:tc>
                  <a:txBody>
                    <a:bodyPr/>
                    <a:lstStyle/>
                    <a:p>
                      <a:pPr algn="ctr" fontAlgn="b"/>
                      <a:r>
                        <a:rPr lang="es-ES_tradnl" sz="1200" u="none" strike="noStrike" noProof="0">
                          <a:effectLst/>
                        </a:rPr>
                        <a:t>Tamaño de finca (ha)</a:t>
                      </a:r>
                      <a:endParaRPr lang="es-ES_tradnl" sz="1200" b="1" i="0" u="none" strike="noStrike" noProof="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highlight>
                            <a:srgbClr val="FFFF00"/>
                          </a:highlight>
                        </a:rPr>
                        <a:t>-0.093+</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tc>
                <a:tc>
                  <a:txBody>
                    <a:bodyPr/>
                    <a:lstStyle/>
                    <a:p>
                      <a:pPr algn="ctr" fontAlgn="b"/>
                      <a:r>
                        <a:rPr lang="en-US" sz="1200" u="none" strike="noStrike">
                          <a:effectLst/>
                        </a:rPr>
                        <a:t>-0.012</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0.011</a:t>
                      </a:r>
                      <a:endParaRPr lang="en-US" sz="1200" b="0" i="0" u="none" strike="noStrike">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1475687210"/>
                  </a:ext>
                </a:extLst>
              </a:tr>
              <a:tr h="187273">
                <a:tc>
                  <a:txBody>
                    <a:bodyPr/>
                    <a:lstStyle/>
                    <a:p>
                      <a:pPr algn="ctr" fontAlgn="b"/>
                      <a:r>
                        <a:rPr lang="es-ES_tradnl" sz="1200" u="none" strike="noStrike" noProof="0">
                          <a:effectLst/>
                        </a:rPr>
                        <a:t> </a:t>
                      </a:r>
                      <a:endParaRPr lang="es-ES_tradnl" sz="1200" b="1" i="0" u="none" strike="noStrike" noProof="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-0.013</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-0.049</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-0.016</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-0.039</a:t>
                      </a:r>
                      <a:endParaRPr lang="en-US" sz="1200" b="0" i="0" u="none" strike="noStrike">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3266230679"/>
                  </a:ext>
                </a:extLst>
              </a:tr>
              <a:tr h="588572">
                <a:tc>
                  <a:txBody>
                    <a:bodyPr/>
                    <a:lstStyle/>
                    <a:p>
                      <a:pPr algn="ctr" fontAlgn="b"/>
                      <a:r>
                        <a:rPr lang="es-ES_tradnl" sz="1200" u="none" strike="noStrike" noProof="0">
                          <a:effectLst/>
                        </a:rPr>
                        <a:t>Log Ingreso en efectivo de los 5 fuentes más importnates</a:t>
                      </a:r>
                      <a:endParaRPr lang="es-ES_tradnl" sz="1200" b="1" i="0" u="none" strike="noStrike" noProof="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0.086</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highlight>
                            <a:srgbClr val="FFFF00"/>
                          </a:highlight>
                        </a:rPr>
                        <a:t>0.988*</a:t>
                      </a:r>
                      <a:endParaRPr lang="en-US" sz="1200" b="0" i="0" u="none" strike="noStrike" dirty="0">
                        <a:solidFill>
                          <a:srgbClr val="000000"/>
                        </a:solidFill>
                        <a:effectLst/>
                        <a:highlight>
                          <a:srgbClr val="FFFF00"/>
                        </a:highlight>
                        <a:latin typeface="Calibri" panose="020F0502020204030204" pitchFamily="34" charset="0"/>
                      </a:endParaRPr>
                    </a:p>
                  </a:txBody>
                  <a:tcPr marL="5261" marR="5261" marT="5261" marB="0" anchor="b"/>
                </a:tc>
                <a:tc>
                  <a:txBody>
                    <a:bodyPr/>
                    <a:lstStyle/>
                    <a:p>
                      <a:pPr algn="ctr" fontAlgn="b"/>
                      <a:r>
                        <a:rPr lang="en-US" sz="1200" u="none" strike="noStrike">
                          <a:effectLst/>
                        </a:rPr>
                        <a:t>-0.087</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0.296</a:t>
                      </a:r>
                      <a:endParaRPr lang="en-US" sz="1200" b="0" i="0" u="none" strike="noStrike">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1684888264"/>
                  </a:ext>
                </a:extLst>
              </a:tr>
              <a:tr h="187273">
                <a:tc>
                  <a:txBody>
                    <a:bodyPr/>
                    <a:lstStyle/>
                    <a:p>
                      <a:pPr algn="ctr" fontAlgn="b"/>
                      <a:r>
                        <a:rPr lang="es-ES_tradnl" sz="1200" u="none" strike="noStrike" noProof="0">
                          <a:effectLst/>
                        </a:rPr>
                        <a:t> </a:t>
                      </a:r>
                      <a:endParaRPr lang="es-ES_tradnl" sz="1200" b="1" i="0" u="none" strike="noStrike" noProof="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-0.128</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-0.404</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-0.1</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-0.292</a:t>
                      </a:r>
                      <a:endParaRPr lang="en-US" sz="1200" b="0" i="0" u="none" strike="noStrike">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1726426328"/>
                  </a:ext>
                </a:extLst>
              </a:tr>
              <a:tr h="187273">
                <a:tc>
                  <a:txBody>
                    <a:bodyPr/>
                    <a:lstStyle/>
                    <a:p>
                      <a:pPr algn="ctr" fontAlgn="b"/>
                      <a:r>
                        <a:rPr lang="es-ES_tradnl" sz="1200" u="none" strike="noStrike" noProof="0">
                          <a:effectLst/>
                        </a:rPr>
                        <a:t> </a:t>
                      </a:r>
                      <a:endParaRPr lang="es-ES_tradnl" sz="1200" b="1" i="0" u="none" strike="noStrike" noProof="0">
                        <a:solidFill>
                          <a:srgbClr val="000000"/>
                        </a:solidFill>
                        <a:effectLst/>
                        <a:latin typeface="Calibri" panose="020F0502020204030204" pitchFamily="34" charset="0"/>
                      </a:endParaRPr>
                    </a:p>
                  </a:txBody>
                  <a:tcPr marL="5261" marR="5261" marT="5261"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4136221471"/>
                  </a:ext>
                </a:extLst>
              </a:tr>
              <a:tr h="196191">
                <a:tc>
                  <a:txBody>
                    <a:bodyPr/>
                    <a:lstStyle/>
                    <a:p>
                      <a:pPr algn="ctr" fontAlgn="b"/>
                      <a:r>
                        <a:rPr lang="es-ES_tradnl" sz="1200" u="none" strike="noStrike" noProof="0">
                          <a:effectLst/>
                        </a:rPr>
                        <a:t>Num.Obs.</a:t>
                      </a:r>
                      <a:endParaRPr lang="es-ES_tradnl" sz="1200" b="1" i="0" u="none" strike="noStrike" noProof="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398</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398</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398</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398</a:t>
                      </a:r>
                      <a:endParaRPr lang="en-US" sz="1200" b="0" i="0" u="none" strike="noStrike">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2714585861"/>
                  </a:ext>
                </a:extLst>
              </a:tr>
              <a:tr h="205109">
                <a:tc>
                  <a:txBody>
                    <a:bodyPr/>
                    <a:lstStyle/>
                    <a:p>
                      <a:pPr algn="ctr" fontAlgn="b"/>
                      <a:r>
                        <a:rPr lang="es-ES_tradnl" sz="1200" u="none" strike="noStrike" noProof="0" dirty="0">
                          <a:effectLst/>
                        </a:rPr>
                        <a:t>R2 Adj.</a:t>
                      </a:r>
                      <a:endParaRPr lang="es-ES_tradnl" sz="1200" b="1" i="0" u="none" strike="noStrike" noProof="0" dirty="0">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0.601</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0.304</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a:effectLst/>
                        </a:rPr>
                        <a:t>0.364</a:t>
                      </a:r>
                      <a:endParaRPr lang="en-US" sz="1200" b="0" i="0" u="none" strike="noStrike">
                        <a:solidFill>
                          <a:srgbClr val="000000"/>
                        </a:solidFill>
                        <a:effectLst/>
                        <a:latin typeface="Calibri" panose="020F0502020204030204" pitchFamily="34" charset="0"/>
                      </a:endParaRPr>
                    </a:p>
                  </a:txBody>
                  <a:tcPr marL="5261" marR="5261" marT="5261" marB="0" anchor="b"/>
                </a:tc>
                <a:tc>
                  <a:txBody>
                    <a:bodyPr/>
                    <a:lstStyle/>
                    <a:p>
                      <a:pPr algn="ctr" fontAlgn="b"/>
                      <a:r>
                        <a:rPr lang="en-US" sz="1200" u="none" strike="noStrike" dirty="0">
                          <a:effectLst/>
                        </a:rPr>
                        <a:t>0.076</a:t>
                      </a:r>
                      <a:endParaRPr lang="en-US" sz="1200" b="0" i="0" u="none" strike="noStrike" dirty="0">
                        <a:solidFill>
                          <a:srgbClr val="000000"/>
                        </a:solidFill>
                        <a:effectLst/>
                        <a:latin typeface="Calibri" panose="020F0502020204030204" pitchFamily="34" charset="0"/>
                      </a:endParaRPr>
                    </a:p>
                  </a:txBody>
                  <a:tcPr marL="5261" marR="5261" marT="5261" marB="0" anchor="b"/>
                </a:tc>
                <a:extLst>
                  <a:ext uri="{0D108BD9-81ED-4DB2-BD59-A6C34878D82A}">
                    <a16:rowId xmlns:a16="http://schemas.microsoft.com/office/drawing/2014/main" val="3016219259"/>
                  </a:ext>
                </a:extLst>
              </a:tr>
            </a:tbl>
          </a:graphicData>
        </a:graphic>
      </p:graphicFrame>
      <p:sp>
        <p:nvSpPr>
          <p:cNvPr id="3" name="Rectangle 1">
            <a:extLst>
              <a:ext uri="{FF2B5EF4-FFF2-40B4-BE49-F238E27FC236}">
                <a16:creationId xmlns:a16="http://schemas.microsoft.com/office/drawing/2014/main" id="{57C31E85-2866-BD98-ADB3-174D56EBF48C}"/>
              </a:ext>
            </a:extLst>
          </p:cNvPr>
          <p:cNvSpPr>
            <a:spLocks noChangeArrowheads="1"/>
          </p:cNvSpPr>
          <p:nvPr/>
        </p:nvSpPr>
        <p:spPr bwMode="auto">
          <a:xfrm>
            <a:off x="1219200" y="1017728"/>
            <a:ext cx="94138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75E0-9414-7E7E-E411-464A34C1EE89}"/>
              </a:ext>
            </a:extLst>
          </p:cNvPr>
          <p:cNvSpPr>
            <a:spLocks noGrp="1"/>
          </p:cNvSpPr>
          <p:nvPr>
            <p:ph type="title"/>
          </p:nvPr>
        </p:nvSpPr>
        <p:spPr/>
        <p:txBody>
          <a:bodyPr>
            <a:normAutofit fontScale="90000"/>
          </a:bodyPr>
          <a:lstStyle/>
          <a:p>
            <a:r>
              <a:rPr lang="es-ES_tradnl" dirty="0"/>
              <a:t>Capacidad adaptive / resiliencia </a:t>
            </a:r>
          </a:p>
        </p:txBody>
      </p:sp>
      <p:sp>
        <p:nvSpPr>
          <p:cNvPr id="5" name="AutoShape 6">
            <a:extLst>
              <a:ext uri="{FF2B5EF4-FFF2-40B4-BE49-F238E27FC236}">
                <a16:creationId xmlns:a16="http://schemas.microsoft.com/office/drawing/2014/main" id="{28476D3A-4602-C050-C4CD-3680FED55FD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F223D95-1410-73C6-5DB8-AF1F072C4E4B}"/>
              </a:ext>
            </a:extLst>
          </p:cNvPr>
          <p:cNvPicPr>
            <a:picLocks noChangeAspect="1"/>
          </p:cNvPicPr>
          <p:nvPr/>
        </p:nvPicPr>
        <p:blipFill>
          <a:blip r:embed="rId2"/>
          <a:stretch>
            <a:fillRect/>
          </a:stretch>
        </p:blipFill>
        <p:spPr>
          <a:xfrm>
            <a:off x="533400" y="1017725"/>
            <a:ext cx="7772400" cy="3760236"/>
          </a:xfrm>
          <a:prstGeom prst="rect">
            <a:avLst/>
          </a:prstGeom>
        </p:spPr>
      </p:pic>
    </p:spTree>
    <p:extLst>
      <p:ext uri="{BB962C8B-B14F-4D97-AF65-F5344CB8AC3E}">
        <p14:creationId xmlns:p14="http://schemas.microsoft.com/office/powerpoint/2010/main" val="1332043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0B5D-3E0D-961A-A1F9-0F5F86E2C5EF}"/>
              </a:ext>
            </a:extLst>
          </p:cNvPr>
          <p:cNvSpPr>
            <a:spLocks noGrp="1"/>
          </p:cNvSpPr>
          <p:nvPr>
            <p:ph type="title"/>
          </p:nvPr>
        </p:nvSpPr>
        <p:spPr/>
        <p:txBody>
          <a:bodyPr>
            <a:normAutofit fontScale="90000"/>
          </a:bodyPr>
          <a:lstStyle/>
          <a:p>
            <a:r>
              <a:rPr lang="es-ES_tradnl" b="1" dirty="0"/>
              <a:t>Fuentes de apoyo para enfrentar peligros  (resiliencia)</a:t>
            </a:r>
          </a:p>
        </p:txBody>
      </p:sp>
      <p:graphicFrame>
        <p:nvGraphicFramePr>
          <p:cNvPr id="3" name="Table 2">
            <a:extLst>
              <a:ext uri="{FF2B5EF4-FFF2-40B4-BE49-F238E27FC236}">
                <a16:creationId xmlns:a16="http://schemas.microsoft.com/office/drawing/2014/main" id="{81D68F33-ABCB-611B-465A-FA87AE9AB5AE}"/>
              </a:ext>
            </a:extLst>
          </p:cNvPr>
          <p:cNvGraphicFramePr>
            <a:graphicFrameLocks noGrp="1"/>
          </p:cNvGraphicFramePr>
          <p:nvPr>
            <p:extLst>
              <p:ext uri="{D42A27DB-BD31-4B8C-83A1-F6EECF244321}">
                <p14:modId xmlns:p14="http://schemas.microsoft.com/office/powerpoint/2010/main" val="943049376"/>
              </p:ext>
            </p:extLst>
          </p:nvPr>
        </p:nvGraphicFramePr>
        <p:xfrm>
          <a:off x="192950" y="2310589"/>
          <a:ext cx="8758099" cy="1159088"/>
        </p:xfrm>
        <a:graphic>
          <a:graphicData uri="http://schemas.openxmlformats.org/drawingml/2006/table">
            <a:tbl>
              <a:tblPr/>
              <a:tblGrid>
                <a:gridCol w="1905661">
                  <a:extLst>
                    <a:ext uri="{9D8B030D-6E8A-4147-A177-3AD203B41FA5}">
                      <a16:colId xmlns:a16="http://schemas.microsoft.com/office/drawing/2014/main" val="3445804588"/>
                    </a:ext>
                  </a:extLst>
                </a:gridCol>
                <a:gridCol w="438401">
                  <a:extLst>
                    <a:ext uri="{9D8B030D-6E8A-4147-A177-3AD203B41FA5}">
                      <a16:colId xmlns:a16="http://schemas.microsoft.com/office/drawing/2014/main" val="3336565218"/>
                    </a:ext>
                  </a:extLst>
                </a:gridCol>
                <a:gridCol w="860612">
                  <a:extLst>
                    <a:ext uri="{9D8B030D-6E8A-4147-A177-3AD203B41FA5}">
                      <a16:colId xmlns:a16="http://schemas.microsoft.com/office/drawing/2014/main" val="2995719408"/>
                    </a:ext>
                  </a:extLst>
                </a:gridCol>
                <a:gridCol w="905435">
                  <a:extLst>
                    <a:ext uri="{9D8B030D-6E8A-4147-A177-3AD203B41FA5}">
                      <a16:colId xmlns:a16="http://schemas.microsoft.com/office/drawing/2014/main" val="3331856151"/>
                    </a:ext>
                  </a:extLst>
                </a:gridCol>
                <a:gridCol w="789028">
                  <a:extLst>
                    <a:ext uri="{9D8B030D-6E8A-4147-A177-3AD203B41FA5}">
                      <a16:colId xmlns:a16="http://schemas.microsoft.com/office/drawing/2014/main" val="1304986561"/>
                    </a:ext>
                  </a:extLst>
                </a:gridCol>
                <a:gridCol w="492296">
                  <a:extLst>
                    <a:ext uri="{9D8B030D-6E8A-4147-A177-3AD203B41FA5}">
                      <a16:colId xmlns:a16="http://schemas.microsoft.com/office/drawing/2014/main" val="3141971344"/>
                    </a:ext>
                  </a:extLst>
                </a:gridCol>
                <a:gridCol w="524057">
                  <a:extLst>
                    <a:ext uri="{9D8B030D-6E8A-4147-A177-3AD203B41FA5}">
                      <a16:colId xmlns:a16="http://schemas.microsoft.com/office/drawing/2014/main" val="1660472896"/>
                    </a:ext>
                  </a:extLst>
                </a:gridCol>
                <a:gridCol w="460534">
                  <a:extLst>
                    <a:ext uri="{9D8B030D-6E8A-4147-A177-3AD203B41FA5}">
                      <a16:colId xmlns:a16="http://schemas.microsoft.com/office/drawing/2014/main" val="3285888832"/>
                    </a:ext>
                  </a:extLst>
                </a:gridCol>
                <a:gridCol w="794025">
                  <a:extLst>
                    <a:ext uri="{9D8B030D-6E8A-4147-A177-3AD203B41FA5}">
                      <a16:colId xmlns:a16="http://schemas.microsoft.com/office/drawing/2014/main" val="1095140346"/>
                    </a:ext>
                  </a:extLst>
                </a:gridCol>
                <a:gridCol w="794025">
                  <a:extLst>
                    <a:ext uri="{9D8B030D-6E8A-4147-A177-3AD203B41FA5}">
                      <a16:colId xmlns:a16="http://schemas.microsoft.com/office/drawing/2014/main" val="3075119151"/>
                    </a:ext>
                  </a:extLst>
                </a:gridCol>
                <a:gridCol w="794025">
                  <a:extLst>
                    <a:ext uri="{9D8B030D-6E8A-4147-A177-3AD203B41FA5}">
                      <a16:colId xmlns:a16="http://schemas.microsoft.com/office/drawing/2014/main" val="1426728941"/>
                    </a:ext>
                  </a:extLst>
                </a:gridCol>
              </a:tblGrid>
              <a:tr h="723147">
                <a:tc>
                  <a:txBody>
                    <a:bodyPr/>
                    <a:lstStyle/>
                    <a:p>
                      <a:pPr rtl="0" fontAlgn="b"/>
                      <a:r>
                        <a:rPr lang="es-ES_tradnl" sz="1200" b="0" noProof="0" dirty="0">
                          <a:effectLst/>
                          <a:latin typeface="Arial" panose="020B0604020202020204" pitchFamily="34" charset="0"/>
                        </a:rPr>
                        <a:t>Índice del número de fuentes de apoyo en relación con peligros específicos</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dirty="0">
                          <a:effectLst/>
                        </a:rPr>
                        <a:t>459</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5.037</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dirty="0">
                          <a:effectLst/>
                        </a:rPr>
                        <a:t>11.550</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a:txBody>
                    <a:bodyPr/>
                    <a:lstStyle/>
                    <a:p>
                      <a:pPr algn="r" rtl="0" fontAlgn="b"/>
                      <a:r>
                        <a:rPr lang="en-US" sz="1100" dirty="0">
                          <a:effectLst/>
                        </a:rPr>
                        <a:t>2.630</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2.222</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8.889</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2.222</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a:effectLst/>
                        </a:rPr>
                        <a:t>++</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1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a:effectLst/>
                        </a:rPr>
                        <a:t>--</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93838585"/>
                  </a:ext>
                </a:extLst>
              </a:tr>
              <a:tr h="377025">
                <a:tc>
                  <a:txBody>
                    <a:bodyPr/>
                    <a:lstStyle/>
                    <a:p>
                      <a:pPr rtl="0" fontAlgn="b"/>
                      <a:r>
                        <a:rPr lang="es-ES_tradnl" sz="1200" b="0" noProof="0" dirty="0">
                          <a:effectLst/>
                          <a:latin typeface="Arial" panose="020B0604020202020204" pitchFamily="34" charset="0"/>
                        </a:rPr>
                        <a:t>Índice de número de prácticas de resiliencia</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459</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8.333</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dirty="0">
                          <a:effectLst/>
                        </a:rPr>
                        <a:t>26.214</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solidFill>
                  </a:tcPr>
                </a:tc>
                <a:tc>
                  <a:txBody>
                    <a:bodyPr/>
                    <a:lstStyle/>
                    <a:p>
                      <a:pPr algn="r" rtl="0" fontAlgn="b"/>
                      <a:r>
                        <a:rPr lang="en-US" sz="1100">
                          <a:effectLst/>
                        </a:rPr>
                        <a:t>9.722</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8.333</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dirty="0">
                          <a:effectLst/>
                        </a:rPr>
                        <a:t>16.667</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100">
                          <a:effectLst/>
                        </a:rPr>
                        <a:t>8.333</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a:effectLst/>
                        </a:rPr>
                        <a:t>++</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100">
                        <a:effectLst/>
                      </a:endParaRP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100" dirty="0">
                          <a:effectLst/>
                        </a:rPr>
                        <a:t>--</a:t>
                      </a:r>
                    </a:p>
                  </a:txBody>
                  <a:tcPr marL="23178" marR="23178" marT="15452" marB="1545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6743667"/>
                  </a:ext>
                </a:extLst>
              </a:tr>
            </a:tbl>
          </a:graphicData>
        </a:graphic>
      </p:graphicFrame>
      <p:graphicFrame>
        <p:nvGraphicFramePr>
          <p:cNvPr id="4" name="Google Shape;126;p24">
            <a:extLst>
              <a:ext uri="{FF2B5EF4-FFF2-40B4-BE49-F238E27FC236}">
                <a16:creationId xmlns:a16="http://schemas.microsoft.com/office/drawing/2014/main" id="{7747E6CC-578C-3ED0-FF5A-FEBDDC36CB32}"/>
              </a:ext>
            </a:extLst>
          </p:cNvPr>
          <p:cNvGraphicFramePr/>
          <p:nvPr>
            <p:extLst>
              <p:ext uri="{D42A27DB-BD31-4B8C-83A1-F6EECF244321}">
                <p14:modId xmlns:p14="http://schemas.microsoft.com/office/powerpoint/2010/main" val="928640185"/>
              </p:ext>
            </p:extLst>
          </p:nvPr>
        </p:nvGraphicFramePr>
        <p:xfrm>
          <a:off x="192950" y="1229414"/>
          <a:ext cx="8758100" cy="1081175"/>
        </p:xfrm>
        <a:graphic>
          <a:graphicData uri="http://schemas.openxmlformats.org/drawingml/2006/table">
            <a:tbl>
              <a:tblPr>
                <a:noFill/>
                <a:tableStyleId>{26A698F6-18C7-45E8-88FA-4DEAB41E6CDF}</a:tableStyleId>
              </a:tblPr>
              <a:tblGrid>
                <a:gridCol w="1908700">
                  <a:extLst>
                    <a:ext uri="{9D8B030D-6E8A-4147-A177-3AD203B41FA5}">
                      <a16:colId xmlns:a16="http://schemas.microsoft.com/office/drawing/2014/main" val="20000"/>
                    </a:ext>
                  </a:extLst>
                </a:gridCol>
                <a:gridCol w="456775">
                  <a:extLst>
                    <a:ext uri="{9D8B030D-6E8A-4147-A177-3AD203B41FA5}">
                      <a16:colId xmlns:a16="http://schemas.microsoft.com/office/drawing/2014/main" val="20001"/>
                    </a:ext>
                  </a:extLst>
                </a:gridCol>
                <a:gridCol w="852425">
                  <a:extLst>
                    <a:ext uri="{9D8B030D-6E8A-4147-A177-3AD203B41FA5}">
                      <a16:colId xmlns:a16="http://schemas.microsoft.com/office/drawing/2014/main" val="20002"/>
                    </a:ext>
                  </a:extLst>
                </a:gridCol>
                <a:gridCol w="891025">
                  <a:extLst>
                    <a:ext uri="{9D8B030D-6E8A-4147-A177-3AD203B41FA5}">
                      <a16:colId xmlns:a16="http://schemas.microsoft.com/office/drawing/2014/main" val="20003"/>
                    </a:ext>
                  </a:extLst>
                </a:gridCol>
                <a:gridCol w="795225">
                  <a:extLst>
                    <a:ext uri="{9D8B030D-6E8A-4147-A177-3AD203B41FA5}">
                      <a16:colId xmlns:a16="http://schemas.microsoft.com/office/drawing/2014/main" val="20004"/>
                    </a:ext>
                  </a:extLst>
                </a:gridCol>
                <a:gridCol w="493175">
                  <a:extLst>
                    <a:ext uri="{9D8B030D-6E8A-4147-A177-3AD203B41FA5}">
                      <a16:colId xmlns:a16="http://schemas.microsoft.com/office/drawing/2014/main" val="20005"/>
                    </a:ext>
                  </a:extLst>
                </a:gridCol>
                <a:gridCol w="520575">
                  <a:extLst>
                    <a:ext uri="{9D8B030D-6E8A-4147-A177-3AD203B41FA5}">
                      <a16:colId xmlns:a16="http://schemas.microsoft.com/office/drawing/2014/main" val="20006"/>
                    </a:ext>
                  </a:extLst>
                </a:gridCol>
                <a:gridCol w="495225">
                  <a:extLst>
                    <a:ext uri="{9D8B030D-6E8A-4147-A177-3AD203B41FA5}">
                      <a16:colId xmlns:a16="http://schemas.microsoft.com/office/drawing/2014/main" val="20007"/>
                    </a:ext>
                  </a:extLst>
                </a:gridCol>
                <a:gridCol w="755925">
                  <a:extLst>
                    <a:ext uri="{9D8B030D-6E8A-4147-A177-3AD203B41FA5}">
                      <a16:colId xmlns:a16="http://schemas.microsoft.com/office/drawing/2014/main" val="20008"/>
                    </a:ext>
                  </a:extLst>
                </a:gridCol>
                <a:gridCol w="794525">
                  <a:extLst>
                    <a:ext uri="{9D8B030D-6E8A-4147-A177-3AD203B41FA5}">
                      <a16:colId xmlns:a16="http://schemas.microsoft.com/office/drawing/2014/main" val="20009"/>
                    </a:ext>
                  </a:extLst>
                </a:gridCol>
                <a:gridCol w="794525">
                  <a:extLst>
                    <a:ext uri="{9D8B030D-6E8A-4147-A177-3AD203B41FA5}">
                      <a16:colId xmlns:a16="http://schemas.microsoft.com/office/drawing/2014/main" val="20010"/>
                    </a:ext>
                  </a:extLst>
                </a:gridCol>
              </a:tblGrid>
              <a:tr h="1081175">
                <a:tc>
                  <a:txBody>
                    <a:bodyPr/>
                    <a:lstStyle/>
                    <a:p>
                      <a:pPr marL="0" lvl="0" indent="0" algn="l" rtl="0">
                        <a:lnSpc>
                          <a:spcPct val="115000"/>
                        </a:lnSpc>
                        <a:spcBef>
                          <a:spcPts val="0"/>
                        </a:spcBef>
                        <a:spcAft>
                          <a:spcPts val="0"/>
                        </a:spcAft>
                        <a:buNone/>
                      </a:pPr>
                      <a:r>
                        <a:rPr lang="en" sz="1300" b="1" dirty="0"/>
                        <a:t>Variable</a:t>
                      </a:r>
                      <a:endParaRPr sz="13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nobs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mean: </a:t>
                      </a:r>
                      <a:r>
                        <a:rPr lang="en" sz="1000" b="1" dirty="0" err="1"/>
                        <a:t>Waslala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a:t>
                      </a:r>
                      <a:endParaRPr sz="1000" b="1" dirty="0"/>
                    </a:p>
                    <a:p>
                      <a:pPr marL="0" lvl="0" indent="0" algn="ctr" rtl="0">
                        <a:lnSpc>
                          <a:spcPct val="115000"/>
                        </a:lnSpc>
                        <a:spcBef>
                          <a:spcPts val="0"/>
                        </a:spcBef>
                        <a:spcAft>
                          <a:spcPts val="0"/>
                        </a:spcAft>
                        <a:buNone/>
                      </a:pPr>
                      <a:r>
                        <a:rPr lang="en" sz="1000" b="1" dirty="0" err="1"/>
                        <a:t>Jino</a:t>
                      </a:r>
                      <a:r>
                        <a:rPr lang="en" sz="1000" b="1" dirty="0"/>
                        <a:t>.</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Med: Was.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Segovias</a:t>
                      </a:r>
                      <a:r>
                        <a:rPr lang="en" sz="1000" b="1" dirty="0"/>
                        <a:t> - 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Waslala</a:t>
                      </a:r>
                      <a:r>
                        <a:rPr lang="en" sz="1000" b="1" dirty="0"/>
                        <a:t> - mean Jinotega</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t>Test: mean </a:t>
                      </a:r>
                      <a:r>
                        <a:rPr lang="en" sz="1000" b="1" dirty="0" err="1"/>
                        <a:t>Waslala</a:t>
                      </a:r>
                      <a:r>
                        <a:rPr lang="en" sz="1000" b="1" dirty="0"/>
                        <a:t> - mean </a:t>
                      </a:r>
                      <a:r>
                        <a:rPr lang="en" sz="1000" b="1" dirty="0" err="1"/>
                        <a:t>Segovias</a:t>
                      </a:r>
                      <a:endParaRPr sz="1000" b="1" dirty="0"/>
                    </a:p>
                  </a:txBody>
                  <a:tcPr marL="28575" marR="28575" marT="19050" marB="1905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462CE39E-8E2F-6AD1-36D4-EF04FB22CCDF}"/>
              </a:ext>
            </a:extLst>
          </p:cNvPr>
          <p:cNvGraphicFramePr>
            <a:graphicFrameLocks noGrp="1"/>
          </p:cNvGraphicFramePr>
          <p:nvPr>
            <p:extLst>
              <p:ext uri="{D42A27DB-BD31-4B8C-83A1-F6EECF244321}">
                <p14:modId xmlns:p14="http://schemas.microsoft.com/office/powerpoint/2010/main" val="3254814382"/>
              </p:ext>
            </p:extLst>
          </p:nvPr>
        </p:nvGraphicFramePr>
        <p:xfrm>
          <a:off x="6008345" y="3539634"/>
          <a:ext cx="2942704" cy="968058"/>
        </p:xfrm>
        <a:graphic>
          <a:graphicData uri="http://schemas.openxmlformats.org/drawingml/2006/table">
            <a:tbl>
              <a:tblPr/>
              <a:tblGrid>
                <a:gridCol w="2942704">
                  <a:extLst>
                    <a:ext uri="{9D8B030D-6E8A-4147-A177-3AD203B41FA5}">
                      <a16:colId xmlns:a16="http://schemas.microsoft.com/office/drawing/2014/main" val="2044168233"/>
                    </a:ext>
                  </a:extLst>
                </a:gridCol>
              </a:tblGrid>
              <a:tr h="297229">
                <a:tc>
                  <a:txBody>
                    <a:bodyPr/>
                    <a:lstStyle/>
                    <a:p>
                      <a:pPr algn="ctr" rtl="0" fontAlgn="b"/>
                      <a:r>
                        <a:rPr lang="es-ES_tradnl" noProof="0" dirty="0">
                          <a:effectLst/>
                        </a:rPr>
                        <a:t>Guía de interpretación estadística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43428370"/>
                  </a:ext>
                </a:extLst>
              </a:tr>
              <a:tr h="297229">
                <a:tc>
                  <a:txBody>
                    <a:bodyPr/>
                    <a:lstStyle/>
                    <a:p>
                      <a:pPr algn="ctr" rtl="0" fontAlgn="b"/>
                      <a:r>
                        <a:rPr lang="en-US" dirty="0">
                          <a:effectLst/>
                        </a:rPr>
                        <a:t>-, + p &lt; 0.05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35523194"/>
                  </a:ext>
                </a:extLst>
              </a:tr>
              <a:tr h="373600">
                <a:tc>
                  <a:txBody>
                    <a:bodyPr/>
                    <a:lstStyle/>
                    <a:p>
                      <a:pPr algn="ctr" rtl="0" fontAlgn="b"/>
                      <a:r>
                        <a:rPr lang="en-US" dirty="0">
                          <a:effectLst/>
                        </a:rPr>
                        <a:t>--, ++ p &lt; 0.01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49526459"/>
                  </a:ext>
                </a:extLst>
              </a:tr>
            </a:tbl>
          </a:graphicData>
        </a:graphic>
      </p:graphicFrame>
    </p:spTree>
    <p:extLst>
      <p:ext uri="{BB962C8B-B14F-4D97-AF65-F5344CB8AC3E}">
        <p14:creationId xmlns:p14="http://schemas.microsoft.com/office/powerpoint/2010/main" val="704865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224614" y="16635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ts val="990"/>
              <a:buFont typeface="Arial"/>
              <a:buNone/>
            </a:pPr>
            <a:r>
              <a:rPr lang="es-ES_tradnl" sz="2700" b="1" dirty="0"/>
              <a:t>¿Que son resultados esperan ver? </a:t>
            </a:r>
          </a:p>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F35B7A8F-9396-9EF3-503B-6B36D1B54EA1}"/>
              </a:ext>
            </a:extLst>
          </p:cNvPr>
          <p:cNvSpPr txBox="1"/>
          <p:nvPr/>
        </p:nvSpPr>
        <p:spPr>
          <a:xfrm>
            <a:off x="386627" y="1386880"/>
            <a:ext cx="7639225" cy="2492990"/>
          </a:xfrm>
          <a:prstGeom prst="rect">
            <a:avLst/>
          </a:prstGeom>
          <a:noFill/>
        </p:spPr>
        <p:txBody>
          <a:bodyPr wrap="square" rtlCol="0">
            <a:spAutoFit/>
          </a:bodyPr>
          <a:lstStyle/>
          <a:p>
            <a:pPr rtl="0" fontAlgn="base">
              <a:spcBef>
                <a:spcPts val="0"/>
              </a:spcBef>
              <a:spcAft>
                <a:spcPts val="0"/>
              </a:spcAft>
            </a:pPr>
            <a:r>
              <a:rPr lang="es-ES_tradnl" sz="1200" b="1" dirty="0">
                <a:solidFill>
                  <a:schemeClr val="bg2"/>
                </a:solidFill>
                <a:latin typeface="+mj-lt"/>
              </a:rPr>
              <a:t>Pregunta de Investigación (PI) </a:t>
            </a:r>
            <a:r>
              <a:rPr lang="es-ES_tradnl" sz="1200" b="1" i="0" u="none" strike="noStrike" dirty="0">
                <a:solidFill>
                  <a:schemeClr val="bg2"/>
                </a:solidFill>
                <a:effectLst/>
                <a:latin typeface="+mj-lt"/>
              </a:rPr>
              <a:t>1: </a:t>
            </a:r>
            <a:r>
              <a:rPr lang="es-ES_tradnl" sz="1200" i="0" u="none" strike="noStrike" dirty="0">
                <a:solidFill>
                  <a:schemeClr val="bg2"/>
                </a:solidFill>
                <a:effectLst/>
                <a:latin typeface="+mj-lt"/>
              </a:rPr>
              <a:t>¿</a:t>
            </a:r>
            <a:r>
              <a:rPr lang="es-ES_tradnl" sz="1200" b="0" i="0" u="none" strike="noStrike" dirty="0">
                <a:solidFill>
                  <a:schemeClr val="bg2"/>
                </a:solidFill>
                <a:effectLst/>
                <a:latin typeface="+mj-lt"/>
              </a:rPr>
              <a:t>Que es el nivel de producción diversificado y agroecológica</a:t>
            </a:r>
            <a:r>
              <a:rPr lang="es-ES_tradnl" sz="1200" dirty="0">
                <a:solidFill>
                  <a:schemeClr val="bg2"/>
                </a:solidFill>
                <a:latin typeface="+mj-lt"/>
              </a:rPr>
              <a:t> </a:t>
            </a:r>
            <a:r>
              <a:rPr lang="es-ES_tradnl" sz="1200" b="0" i="0" u="none" strike="noStrike" dirty="0">
                <a:solidFill>
                  <a:schemeClr val="bg2"/>
                </a:solidFill>
                <a:effectLst/>
                <a:latin typeface="+mj-lt"/>
              </a:rPr>
              <a:t> entre productores de pequeña escale vendiendo café, cacao y verduras a mercados nacionales y internacional en el norte de Nicaragua? </a:t>
            </a:r>
          </a:p>
          <a:p>
            <a:pPr marL="171450" indent="-171450" rtl="0" fontAlgn="base">
              <a:spcBef>
                <a:spcPts val="0"/>
              </a:spcBef>
              <a:spcAft>
                <a:spcPts val="0"/>
              </a:spcAft>
              <a:buFont typeface="Arial" panose="020B0604020202020204" pitchFamily="34" charset="0"/>
              <a:buChar char="•"/>
            </a:pPr>
            <a:r>
              <a:rPr lang="es-ES_tradnl" sz="1200" dirty="0">
                <a:solidFill>
                  <a:schemeClr val="bg2"/>
                </a:solidFill>
                <a:latin typeface="+mj-lt"/>
              </a:rPr>
              <a:t>Ejemplo: Yo espero que los productores de Cacao en </a:t>
            </a:r>
            <a:r>
              <a:rPr lang="es-ES_tradnl" sz="1200" dirty="0" err="1">
                <a:solidFill>
                  <a:schemeClr val="bg2"/>
                </a:solidFill>
                <a:latin typeface="+mj-lt"/>
              </a:rPr>
              <a:t>Waslala</a:t>
            </a:r>
            <a:r>
              <a:rPr lang="es-ES_tradnl" sz="1200" dirty="0">
                <a:solidFill>
                  <a:schemeClr val="bg2"/>
                </a:solidFill>
                <a:latin typeface="+mj-lt"/>
              </a:rPr>
              <a:t> van a tener </a:t>
            </a:r>
            <a:r>
              <a:rPr lang="es-ES_tradnl" sz="1200" dirty="0">
                <a:solidFill>
                  <a:schemeClr val="bg2"/>
                </a:solidFill>
                <a:highlight>
                  <a:srgbClr val="FFFF00"/>
                </a:highlight>
                <a:latin typeface="+mj-lt"/>
              </a:rPr>
              <a:t>[más_/menos / casi igual ] </a:t>
            </a:r>
            <a:r>
              <a:rPr lang="es-ES_tradnl" sz="1200" dirty="0">
                <a:solidFill>
                  <a:schemeClr val="bg2"/>
                </a:solidFill>
                <a:latin typeface="+mj-lt"/>
              </a:rPr>
              <a:t>diversidad de productos que los de Jinotega y </a:t>
            </a:r>
            <a:r>
              <a:rPr lang="es-ES_tradnl" sz="1200" dirty="0" err="1">
                <a:solidFill>
                  <a:schemeClr val="bg2"/>
                </a:solidFill>
                <a:latin typeface="+mj-lt"/>
              </a:rPr>
              <a:t>Segovias</a:t>
            </a:r>
            <a:r>
              <a:rPr lang="es-ES_tradnl" sz="1200" dirty="0">
                <a:solidFill>
                  <a:schemeClr val="bg2"/>
                </a:solidFill>
                <a:latin typeface="+mj-lt"/>
              </a:rPr>
              <a:t>? </a:t>
            </a:r>
            <a:endParaRPr lang="es-ES_tradnl" sz="1200" b="0" i="0" u="none" strike="noStrike" dirty="0">
              <a:solidFill>
                <a:schemeClr val="bg2"/>
              </a:solidFill>
              <a:effectLst/>
              <a:latin typeface="+mj-lt"/>
            </a:endParaRPr>
          </a:p>
          <a:p>
            <a:pPr rtl="0" fontAlgn="base">
              <a:spcBef>
                <a:spcPts val="0"/>
              </a:spcBef>
              <a:spcAft>
                <a:spcPts val="0"/>
              </a:spcAft>
              <a:buFont typeface="Arial" panose="020B0604020202020204" pitchFamily="34" charset="0"/>
              <a:buChar char="•"/>
            </a:pPr>
            <a:endParaRPr lang="es-ES_tradnl" sz="1200" dirty="0">
              <a:solidFill>
                <a:schemeClr val="bg2"/>
              </a:solidFill>
              <a:latin typeface="+mj-lt"/>
            </a:endParaRPr>
          </a:p>
          <a:p>
            <a:pPr rtl="0" fontAlgn="base">
              <a:spcBef>
                <a:spcPts val="0"/>
              </a:spcBef>
              <a:spcAft>
                <a:spcPts val="0"/>
              </a:spcAft>
            </a:pPr>
            <a:r>
              <a:rPr lang="es-ES_tradnl" sz="1200" b="1" dirty="0">
                <a:solidFill>
                  <a:schemeClr val="bg2"/>
                </a:solidFill>
                <a:latin typeface="+mj-lt"/>
              </a:rPr>
              <a:t>PI </a:t>
            </a:r>
            <a:r>
              <a:rPr lang="es-ES_tradnl" sz="1200" b="1" i="0" u="none" strike="noStrike" dirty="0">
                <a:solidFill>
                  <a:schemeClr val="bg2"/>
                </a:solidFill>
                <a:effectLst/>
                <a:latin typeface="+mj-lt"/>
              </a:rPr>
              <a:t>2</a:t>
            </a:r>
            <a:r>
              <a:rPr lang="es-ES_tradnl" sz="1200" b="0" i="0" u="none" strike="noStrike" dirty="0">
                <a:solidFill>
                  <a:schemeClr val="bg2"/>
                </a:solidFill>
                <a:effectLst/>
                <a:latin typeface="+mj-lt"/>
              </a:rPr>
              <a:t>: </a:t>
            </a:r>
            <a:r>
              <a:rPr lang="es-ES_tradnl" sz="1200" i="0" u="none" strike="noStrike" dirty="0">
                <a:solidFill>
                  <a:schemeClr val="bg2"/>
                </a:solidFill>
                <a:effectLst/>
                <a:latin typeface="+mj-lt"/>
              </a:rPr>
              <a:t>¿</a:t>
            </a:r>
            <a:r>
              <a:rPr lang="es-ES_tradnl" sz="1200" b="0" i="0" u="none" strike="noStrike" dirty="0">
                <a:solidFill>
                  <a:schemeClr val="bg2"/>
                </a:solidFill>
                <a:effectLst/>
                <a:latin typeface="+mj-lt"/>
              </a:rPr>
              <a:t>Cómo relacionan</a:t>
            </a:r>
            <a:r>
              <a:rPr lang="es-ES_tradnl" sz="1200" dirty="0">
                <a:solidFill>
                  <a:schemeClr val="bg2"/>
                </a:solidFill>
                <a:latin typeface="+mj-lt"/>
              </a:rPr>
              <a:t> los diferentes estrategias de vida y de producción (</a:t>
            </a:r>
            <a:r>
              <a:rPr lang="es-ES_tradnl" sz="1200" dirty="0" err="1">
                <a:solidFill>
                  <a:schemeClr val="bg2"/>
                </a:solidFill>
                <a:latin typeface="+mj-lt"/>
              </a:rPr>
              <a:t>ej</a:t>
            </a:r>
            <a:r>
              <a:rPr lang="es-ES_tradnl" sz="1200" dirty="0">
                <a:solidFill>
                  <a:schemeClr val="bg2"/>
                </a:solidFill>
                <a:latin typeface="+mj-lt"/>
              </a:rPr>
              <a:t>: producción de auto-consumo vs. para la venta) y características del hogar con indicadores claves como seguridad alimentaria, diversidad dietética y vulnerabilidad y resiliencia? </a:t>
            </a:r>
            <a:endParaRPr lang="es-ES_tradnl" sz="1200" b="0" i="0" u="none" strike="noStrike" dirty="0">
              <a:solidFill>
                <a:schemeClr val="bg2"/>
              </a:solidFill>
              <a:effectLst/>
              <a:latin typeface="+mj-lt"/>
            </a:endParaRPr>
          </a:p>
          <a:p>
            <a:pPr rtl="0" fontAlgn="base">
              <a:spcBef>
                <a:spcPts val="0"/>
              </a:spcBef>
              <a:spcAft>
                <a:spcPts val="0"/>
              </a:spcAft>
              <a:buFont typeface="Arial" panose="020B0604020202020204" pitchFamily="34" charset="0"/>
              <a:buChar char="•"/>
            </a:pPr>
            <a:endParaRPr lang="es-ES_tradnl" sz="1200" b="0" i="0" u="none" strike="noStrike" dirty="0">
              <a:solidFill>
                <a:schemeClr val="bg2"/>
              </a:solidFill>
              <a:effectLst/>
              <a:latin typeface="+mj-lt"/>
            </a:endParaRPr>
          </a:p>
          <a:p>
            <a:pPr rtl="0" fontAlgn="base">
              <a:spcBef>
                <a:spcPts val="0"/>
              </a:spcBef>
              <a:spcAft>
                <a:spcPts val="0"/>
              </a:spcAft>
            </a:pPr>
            <a:r>
              <a:rPr lang="es-ES_tradnl" sz="1200" b="1" dirty="0">
                <a:solidFill>
                  <a:schemeClr val="bg2"/>
                </a:solidFill>
                <a:latin typeface="+mj-lt"/>
              </a:rPr>
              <a:t>PI 3</a:t>
            </a:r>
            <a:r>
              <a:rPr lang="es-ES_tradnl" sz="1200" b="1" i="0" u="none" strike="noStrike" dirty="0">
                <a:solidFill>
                  <a:schemeClr val="bg2"/>
                </a:solidFill>
                <a:effectLst/>
                <a:latin typeface="+mj-lt"/>
              </a:rPr>
              <a:t>:</a:t>
            </a:r>
            <a:r>
              <a:rPr lang="es-ES_tradnl" sz="1200" b="0" i="0" u="none" strike="noStrike" dirty="0">
                <a:solidFill>
                  <a:schemeClr val="bg2"/>
                </a:solidFill>
                <a:effectLst/>
                <a:latin typeface="+mj-lt"/>
              </a:rPr>
              <a:t> </a:t>
            </a:r>
            <a:r>
              <a:rPr lang="es-ES_tradnl" sz="1200" i="0" u="none" strike="noStrike" dirty="0">
                <a:solidFill>
                  <a:schemeClr val="bg2"/>
                </a:solidFill>
                <a:effectLst/>
                <a:latin typeface="+mj-lt"/>
              </a:rPr>
              <a:t>¿ </a:t>
            </a:r>
            <a:r>
              <a:rPr lang="es-ES_tradnl" sz="1200" b="0" i="0" u="none" strike="noStrike" dirty="0">
                <a:solidFill>
                  <a:schemeClr val="bg2"/>
                </a:solidFill>
                <a:effectLst/>
                <a:latin typeface="+mj-lt"/>
              </a:rPr>
              <a:t>Cuales sones las obstáculos y posibilidades para utilizar la agroecología para guiar procesos de diversificación y cambios en sistemas alimentarías que logran relaciones más justas y avance la soberanía (incluyendo la seguridad) alimentaria de los pequeños productores? </a:t>
            </a:r>
            <a:endParaRPr lang="es-ES_tradnl" sz="1050" dirty="0">
              <a:solidFill>
                <a:schemeClr val="bg2"/>
              </a:solidFill>
              <a:latin typeface="+mj-lt"/>
            </a:endParaRPr>
          </a:p>
        </p:txBody>
      </p:sp>
      <p:sp>
        <p:nvSpPr>
          <p:cNvPr id="2" name="TextBox 1">
            <a:extLst>
              <a:ext uri="{FF2B5EF4-FFF2-40B4-BE49-F238E27FC236}">
                <a16:creationId xmlns:a16="http://schemas.microsoft.com/office/drawing/2014/main" id="{1B46800D-6932-AF7C-779B-7BC012962C18}"/>
              </a:ext>
            </a:extLst>
          </p:cNvPr>
          <p:cNvSpPr txBox="1"/>
          <p:nvPr/>
        </p:nvSpPr>
        <p:spPr>
          <a:xfrm>
            <a:off x="311700" y="786646"/>
            <a:ext cx="8266243" cy="338554"/>
          </a:xfrm>
          <a:prstGeom prst="rect">
            <a:avLst/>
          </a:prstGeom>
          <a:noFill/>
        </p:spPr>
        <p:txBody>
          <a:bodyPr wrap="square" rtlCol="0">
            <a:spAutoFit/>
          </a:bodyPr>
          <a:lstStyle/>
          <a:p>
            <a:r>
              <a:rPr lang="es-ES_tradnl" sz="1600" b="1" dirty="0">
                <a:solidFill>
                  <a:schemeClr val="accent1">
                    <a:lumMod val="50000"/>
                  </a:schemeClr>
                </a:solidFill>
              </a:rPr>
              <a:t>Una actividad de reflexión rápida – ¿cómo van?</a:t>
            </a:r>
          </a:p>
        </p:txBody>
      </p:sp>
    </p:spTree>
    <p:extLst>
      <p:ext uri="{BB962C8B-B14F-4D97-AF65-F5344CB8AC3E}">
        <p14:creationId xmlns:p14="http://schemas.microsoft.com/office/powerpoint/2010/main" val="295068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9753D2-11AF-F220-FD47-62F1B35EDFFA}"/>
              </a:ext>
            </a:extLst>
          </p:cNvPr>
          <p:cNvPicPr>
            <a:picLocks noChangeAspect="1"/>
          </p:cNvPicPr>
          <p:nvPr/>
        </p:nvPicPr>
        <p:blipFill>
          <a:blip r:embed="rId2"/>
          <a:stretch>
            <a:fillRect/>
          </a:stretch>
        </p:blipFill>
        <p:spPr>
          <a:xfrm>
            <a:off x="393278" y="167348"/>
            <a:ext cx="8126250" cy="4718161"/>
          </a:xfrm>
          <a:prstGeom prst="rect">
            <a:avLst/>
          </a:prstGeom>
        </p:spPr>
      </p:pic>
    </p:spTree>
    <p:extLst>
      <p:ext uri="{BB962C8B-B14F-4D97-AF65-F5344CB8AC3E}">
        <p14:creationId xmlns:p14="http://schemas.microsoft.com/office/powerpoint/2010/main" val="580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rtl="0" fontAlgn="base">
              <a:spcBef>
                <a:spcPts val="0"/>
              </a:spcBef>
              <a:spcAft>
                <a:spcPts val="0"/>
              </a:spcAft>
            </a:pPr>
            <a:r>
              <a:rPr lang="es-ES_tradnl" sz="1800" b="1" dirty="0">
                <a:latin typeface="+mj-lt"/>
              </a:rPr>
              <a:t>Pregunta de Investigación (PI) </a:t>
            </a:r>
            <a:r>
              <a:rPr lang="es-ES_tradnl" sz="1800" b="1" dirty="0">
                <a:solidFill>
                  <a:srgbClr val="000000"/>
                </a:solidFill>
                <a:latin typeface="+mj-lt"/>
              </a:rPr>
              <a:t>3</a:t>
            </a:r>
            <a:r>
              <a:rPr lang="es-ES_tradnl" sz="1800" b="1" i="0" u="none" strike="noStrike" dirty="0">
                <a:solidFill>
                  <a:srgbClr val="000000"/>
                </a:solidFill>
                <a:effectLst/>
                <a:latin typeface="+mj-lt"/>
              </a:rPr>
              <a:t>: </a:t>
            </a:r>
            <a:br>
              <a:rPr lang="es-ES_tradnl" sz="1800" b="0" i="0" u="none" strike="noStrike" dirty="0">
                <a:solidFill>
                  <a:srgbClr val="000000"/>
                </a:solidFill>
                <a:effectLst/>
                <a:latin typeface="+mj-lt"/>
              </a:rPr>
            </a:br>
            <a:r>
              <a:rPr lang="es-ES_tradnl" sz="1800" b="1" dirty="0">
                <a:latin typeface="+mj-lt"/>
              </a:rPr>
              <a:t>PI 3</a:t>
            </a:r>
            <a:r>
              <a:rPr lang="es-ES_tradnl" sz="1800" b="1" i="0" u="none" strike="noStrike" dirty="0">
                <a:solidFill>
                  <a:srgbClr val="000000"/>
                </a:solidFill>
                <a:effectLst/>
                <a:latin typeface="+mj-lt"/>
              </a:rPr>
              <a:t>:</a:t>
            </a:r>
            <a:r>
              <a:rPr lang="es-ES_tradnl" sz="1800" b="0" i="0" u="none" strike="noStrike" dirty="0">
                <a:solidFill>
                  <a:srgbClr val="000000"/>
                </a:solidFill>
                <a:effectLst/>
                <a:latin typeface="+mj-lt"/>
              </a:rPr>
              <a:t> ¿Cuales sones las obstáculos y posibilidades para utilizar la agroecología para guiar procesos de diversificación y cambios en sistemas alimentarías que augmenten la soberanía alimentaria de los pequeños productores? </a:t>
            </a:r>
            <a:br>
              <a:rPr lang="es-ES_tradnl" sz="1400" dirty="0">
                <a:latin typeface="+mj-lt"/>
              </a:rPr>
            </a:br>
            <a:endParaRPr lang="es-ES_tradnl" sz="1800" b="0" i="0" u="none" strike="noStrike" dirty="0">
              <a:solidFill>
                <a:srgbClr val="000000"/>
              </a:solidFill>
              <a:effectLst/>
              <a:latin typeface="+mj-lt"/>
            </a:endParaRPr>
          </a:p>
        </p:txBody>
      </p:sp>
    </p:spTree>
    <p:extLst>
      <p:ext uri="{BB962C8B-B14F-4D97-AF65-F5344CB8AC3E}">
        <p14:creationId xmlns:p14="http://schemas.microsoft.com/office/powerpoint/2010/main" val="1144096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B69A2-5AA5-C87E-7710-A4E3FF1AAC02}"/>
              </a:ext>
            </a:extLst>
          </p:cNvPr>
          <p:cNvPicPr>
            <a:picLocks noChangeAspect="1"/>
          </p:cNvPicPr>
          <p:nvPr/>
        </p:nvPicPr>
        <p:blipFill>
          <a:blip r:embed="rId2"/>
          <a:stretch>
            <a:fillRect/>
          </a:stretch>
        </p:blipFill>
        <p:spPr>
          <a:xfrm>
            <a:off x="295834" y="43703"/>
            <a:ext cx="8716679" cy="4796118"/>
          </a:xfrm>
          <a:prstGeom prst="rect">
            <a:avLst/>
          </a:prstGeom>
        </p:spPr>
      </p:pic>
    </p:spTree>
    <p:extLst>
      <p:ext uri="{BB962C8B-B14F-4D97-AF65-F5344CB8AC3E}">
        <p14:creationId xmlns:p14="http://schemas.microsoft.com/office/powerpoint/2010/main" val="138663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5DEAD-913B-DA4E-27CB-131E9756E4E2}"/>
              </a:ext>
            </a:extLst>
          </p:cNvPr>
          <p:cNvPicPr>
            <a:picLocks noChangeAspect="1"/>
          </p:cNvPicPr>
          <p:nvPr/>
        </p:nvPicPr>
        <p:blipFill>
          <a:blip r:embed="rId2"/>
          <a:stretch>
            <a:fillRect/>
          </a:stretch>
        </p:blipFill>
        <p:spPr>
          <a:xfrm>
            <a:off x="497679" y="185517"/>
            <a:ext cx="8150155" cy="4460624"/>
          </a:xfrm>
          <a:prstGeom prst="rect">
            <a:avLst/>
          </a:prstGeom>
        </p:spPr>
      </p:pic>
    </p:spTree>
    <p:extLst>
      <p:ext uri="{BB962C8B-B14F-4D97-AF65-F5344CB8AC3E}">
        <p14:creationId xmlns:p14="http://schemas.microsoft.com/office/powerpoint/2010/main" val="3311356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4D44D-DBA5-E576-CC1C-0408E3673C4A}"/>
              </a:ext>
            </a:extLst>
          </p:cNvPr>
          <p:cNvSpPr txBox="1"/>
          <p:nvPr/>
        </p:nvSpPr>
        <p:spPr>
          <a:xfrm>
            <a:off x="690281" y="386536"/>
            <a:ext cx="6723529" cy="4462760"/>
          </a:xfrm>
          <a:prstGeom prst="rect">
            <a:avLst/>
          </a:prstGeom>
          <a:noFill/>
        </p:spPr>
        <p:txBody>
          <a:bodyPr wrap="square">
            <a:spAutoFit/>
          </a:bodyPr>
          <a:lstStyle/>
          <a:p>
            <a:pPr marL="0" marR="0" algn="l">
              <a:spcBef>
                <a:spcPts val="0"/>
              </a:spcBef>
              <a:spcAft>
                <a:spcPts val="0"/>
              </a:spcAft>
            </a:pPr>
            <a:r>
              <a:rPr lang="es-NI" sz="3200" b="1" i="0" dirty="0">
                <a:solidFill>
                  <a:srgbClr val="333333"/>
                </a:solidFill>
                <a:effectLst/>
                <a:latin typeface="+mj-lt"/>
              </a:rPr>
              <a:t>Obstáculos en la diversificación</a:t>
            </a:r>
            <a:endParaRPr lang="es-NI" sz="4000" b="0" i="0" dirty="0">
              <a:solidFill>
                <a:srgbClr val="222222"/>
              </a:solidFill>
              <a:effectLst/>
              <a:latin typeface="+mj-lt"/>
            </a:endParaRPr>
          </a:p>
          <a:p>
            <a:pPr marL="0" marR="0" algn="l">
              <a:spcBef>
                <a:spcPts val="0"/>
              </a:spcBef>
              <a:spcAft>
                <a:spcPts val="0"/>
              </a:spcAft>
            </a:pPr>
            <a:r>
              <a:rPr lang="es-NI" sz="1800" b="0" i="1" dirty="0">
                <a:solidFill>
                  <a:srgbClr val="222222"/>
                </a:solidFill>
                <a:effectLst/>
                <a:latin typeface="+mj-lt"/>
              </a:rPr>
              <a:t> </a:t>
            </a:r>
          </a:p>
          <a:p>
            <a:pPr marL="0" marR="0" algn="l">
              <a:spcBef>
                <a:spcPts val="0"/>
              </a:spcBef>
              <a:spcAft>
                <a:spcPts val="0"/>
              </a:spcAft>
            </a:pPr>
            <a:r>
              <a:rPr lang="es-NI" sz="1800" b="0" i="1" dirty="0">
                <a:solidFill>
                  <a:srgbClr val="333333"/>
                </a:solidFill>
                <a:effectLst/>
                <a:latin typeface="+mj-lt"/>
              </a:rPr>
              <a:t>“Obstáculos hay, porque el que no tiene, se mete donde hay. Pero aquí, muchos me respetan y como mi solar está todo cercado, me respetan.” </a:t>
            </a:r>
            <a:r>
              <a:rPr lang="es-NI" sz="1800" b="1" i="1" dirty="0">
                <a:solidFill>
                  <a:srgbClr val="333333"/>
                </a:solidFill>
                <a:effectLst/>
                <a:latin typeface="+mj-lt"/>
              </a:rPr>
              <a:t>productora</a:t>
            </a:r>
            <a:endParaRPr lang="es-NI" sz="1800" b="0" i="1" dirty="0">
              <a:solidFill>
                <a:srgbClr val="222222"/>
              </a:solidFill>
              <a:effectLst/>
              <a:latin typeface="+mj-lt"/>
            </a:endParaRPr>
          </a:p>
          <a:p>
            <a:pPr marL="0" marR="0" algn="l">
              <a:spcBef>
                <a:spcPts val="0"/>
              </a:spcBef>
              <a:spcAft>
                <a:spcPts val="0"/>
              </a:spcAft>
            </a:pPr>
            <a:r>
              <a:rPr lang="es-NI" sz="1800" b="0" i="1" dirty="0">
                <a:solidFill>
                  <a:srgbClr val="222222"/>
                </a:solidFill>
                <a:effectLst/>
                <a:latin typeface="+mj-lt"/>
              </a:rPr>
              <a:t> </a:t>
            </a:r>
          </a:p>
          <a:p>
            <a:pPr marL="0" marR="0" algn="l">
              <a:spcBef>
                <a:spcPts val="0"/>
              </a:spcBef>
              <a:spcAft>
                <a:spcPts val="0"/>
              </a:spcAft>
            </a:pPr>
            <a:r>
              <a:rPr lang="es-NI" sz="1800" b="0" i="1" dirty="0">
                <a:solidFill>
                  <a:srgbClr val="333333"/>
                </a:solidFill>
                <a:effectLst/>
                <a:latin typeface="+mj-lt"/>
              </a:rPr>
              <a:t>“Es mejor, pues como le dijera, trabajar en si, lo propio. Pero como no tenemos suficientes tierras y  debido a la sequía que también se ha venido dando, que hay productores que mejor (no siembran), porque usted sabe que si se siembra, se seca. Entonces, ahí es donde uno va a hacer un gasto y a la hora llegada no va a recuperar lo que invirtió en los productos. Entonces, a veces nosotros por las condiciones, que no tenemos la suficiente tierra, nos basamos en lo que es el cultivo del café y frutas.” </a:t>
            </a:r>
            <a:r>
              <a:rPr lang="es-NI" sz="1800" b="1" i="1" dirty="0">
                <a:solidFill>
                  <a:srgbClr val="333333"/>
                </a:solidFill>
                <a:effectLst/>
                <a:latin typeface="+mj-lt"/>
              </a:rPr>
              <a:t>productora</a:t>
            </a:r>
            <a:endParaRPr lang="es-NI" sz="1800" b="0" i="1" dirty="0">
              <a:solidFill>
                <a:srgbClr val="222222"/>
              </a:solidFill>
              <a:effectLst/>
              <a:latin typeface="+mj-lt"/>
            </a:endParaRPr>
          </a:p>
        </p:txBody>
      </p:sp>
    </p:spTree>
    <p:extLst>
      <p:ext uri="{BB962C8B-B14F-4D97-AF65-F5344CB8AC3E}">
        <p14:creationId xmlns:p14="http://schemas.microsoft.com/office/powerpoint/2010/main" val="2483117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4D44D-DBA5-E576-CC1C-0408E3673C4A}"/>
              </a:ext>
            </a:extLst>
          </p:cNvPr>
          <p:cNvSpPr txBox="1"/>
          <p:nvPr/>
        </p:nvSpPr>
        <p:spPr>
          <a:xfrm>
            <a:off x="968188" y="587747"/>
            <a:ext cx="6723529" cy="1785104"/>
          </a:xfrm>
          <a:prstGeom prst="rect">
            <a:avLst/>
          </a:prstGeom>
          <a:noFill/>
        </p:spPr>
        <p:txBody>
          <a:bodyPr wrap="square">
            <a:spAutoFit/>
          </a:bodyPr>
          <a:lstStyle/>
          <a:p>
            <a:pPr marL="0" marR="0" algn="l">
              <a:spcBef>
                <a:spcPts val="0"/>
              </a:spcBef>
              <a:spcAft>
                <a:spcPts val="0"/>
              </a:spcAft>
            </a:pPr>
            <a:r>
              <a:rPr lang="es-NI" sz="2000" b="1" i="0" dirty="0">
                <a:solidFill>
                  <a:srgbClr val="333333"/>
                </a:solidFill>
                <a:effectLst/>
                <a:latin typeface="Arial" panose="020B0604020202020204" pitchFamily="34" charset="0"/>
              </a:rPr>
              <a:t>Obstáculos en la diversificación</a:t>
            </a:r>
            <a:endParaRPr lang="es-NI" sz="2800" b="0" i="0" dirty="0">
              <a:solidFill>
                <a:srgbClr val="222222"/>
              </a:solidFill>
              <a:effectLst/>
              <a:latin typeface="Calibri" panose="020F0502020204030204" pitchFamily="34" charset="0"/>
            </a:endParaRPr>
          </a:p>
          <a:p>
            <a:pPr marL="0" marR="0" algn="l">
              <a:spcBef>
                <a:spcPts val="0"/>
              </a:spcBef>
              <a:spcAft>
                <a:spcPts val="800"/>
              </a:spcAft>
            </a:pPr>
            <a:br>
              <a:rPr lang="es-NI" sz="2000" b="0" i="0" dirty="0">
                <a:solidFill>
                  <a:srgbClr val="222222"/>
                </a:solidFill>
                <a:effectLst/>
                <a:latin typeface="Times New Roman" panose="02020603050405020304" pitchFamily="18" charset="0"/>
              </a:rPr>
            </a:br>
            <a:r>
              <a:rPr lang="es-NI" sz="1400" b="0" i="0" dirty="0">
                <a:solidFill>
                  <a:srgbClr val="333333"/>
                </a:solidFill>
                <a:effectLst/>
                <a:latin typeface="Arial" panose="020B0604020202020204" pitchFamily="34" charset="0"/>
              </a:rPr>
              <a:t>“Bueno, en primer lugar, yo le explicaba el problema del agua, ¿verdad? porque aquí es seco. Y bueno, y con los cambios climáticos, que hemos visto, pues nos ha fallado el agua y ha sido uno de los problemas, porque uno deseara ver todas sus plantitas bonitas, pero da la casualidad, que estos cambios climáticos nos han venido a crear estos problemas en las plantitas.” </a:t>
            </a:r>
            <a:r>
              <a:rPr lang="es-NI" sz="1400" b="1" i="0" dirty="0">
                <a:solidFill>
                  <a:srgbClr val="333333"/>
                </a:solidFill>
                <a:effectLst/>
                <a:latin typeface="Arial" panose="020B0604020202020204" pitchFamily="34" charset="0"/>
              </a:rPr>
              <a:t>productora</a:t>
            </a:r>
            <a:endParaRPr lang="es-NI" sz="1800" b="0" i="0" dirty="0">
              <a:solidFill>
                <a:srgbClr val="222222"/>
              </a:solidFill>
              <a:effectLst/>
              <a:latin typeface="Calibri" panose="020F0502020204030204" pitchFamily="34" charset="0"/>
            </a:endParaRPr>
          </a:p>
        </p:txBody>
      </p:sp>
    </p:spTree>
    <p:extLst>
      <p:ext uri="{BB962C8B-B14F-4D97-AF65-F5344CB8AC3E}">
        <p14:creationId xmlns:p14="http://schemas.microsoft.com/office/powerpoint/2010/main" val="2614393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9DFD-7590-293D-24BD-C29C3D7D5771}"/>
              </a:ext>
            </a:extLst>
          </p:cNvPr>
          <p:cNvSpPr>
            <a:spLocks noGrp="1"/>
          </p:cNvSpPr>
          <p:nvPr>
            <p:ph type="title"/>
          </p:nvPr>
        </p:nvSpPr>
        <p:spPr/>
        <p:txBody>
          <a:bodyPr>
            <a:normAutofit fontScale="90000"/>
          </a:bodyPr>
          <a:lstStyle/>
          <a:p>
            <a:r>
              <a:rPr lang="es-ES_tradnl" dirty="0"/>
              <a:t>Soberanía alimentaria – resultados preliminares </a:t>
            </a:r>
          </a:p>
        </p:txBody>
      </p:sp>
      <p:graphicFrame>
        <p:nvGraphicFramePr>
          <p:cNvPr id="3" name="Table 2">
            <a:extLst>
              <a:ext uri="{FF2B5EF4-FFF2-40B4-BE49-F238E27FC236}">
                <a16:creationId xmlns:a16="http://schemas.microsoft.com/office/drawing/2014/main" id="{CEEF0867-2AA2-8CA3-61DD-A730AF410529}"/>
              </a:ext>
            </a:extLst>
          </p:cNvPr>
          <p:cNvGraphicFramePr>
            <a:graphicFrameLocks noGrp="1"/>
          </p:cNvGraphicFramePr>
          <p:nvPr>
            <p:extLst>
              <p:ext uri="{D42A27DB-BD31-4B8C-83A1-F6EECF244321}">
                <p14:modId xmlns:p14="http://schemas.microsoft.com/office/powerpoint/2010/main" val="527659538"/>
              </p:ext>
            </p:extLst>
          </p:nvPr>
        </p:nvGraphicFramePr>
        <p:xfrm>
          <a:off x="311700" y="1017725"/>
          <a:ext cx="8093673" cy="3880800"/>
        </p:xfrm>
        <a:graphic>
          <a:graphicData uri="http://schemas.openxmlformats.org/drawingml/2006/table">
            <a:tbl>
              <a:tblPr/>
              <a:tblGrid>
                <a:gridCol w="1573469">
                  <a:extLst>
                    <a:ext uri="{9D8B030D-6E8A-4147-A177-3AD203B41FA5}">
                      <a16:colId xmlns:a16="http://schemas.microsoft.com/office/drawing/2014/main" val="1294516251"/>
                    </a:ext>
                  </a:extLst>
                </a:gridCol>
                <a:gridCol w="1735126">
                  <a:extLst>
                    <a:ext uri="{9D8B030D-6E8A-4147-A177-3AD203B41FA5}">
                      <a16:colId xmlns:a16="http://schemas.microsoft.com/office/drawing/2014/main" val="970248812"/>
                    </a:ext>
                  </a:extLst>
                </a:gridCol>
                <a:gridCol w="797513">
                  <a:extLst>
                    <a:ext uri="{9D8B030D-6E8A-4147-A177-3AD203B41FA5}">
                      <a16:colId xmlns:a16="http://schemas.microsoft.com/office/drawing/2014/main" val="1724473668"/>
                    </a:ext>
                  </a:extLst>
                </a:gridCol>
                <a:gridCol w="797513">
                  <a:extLst>
                    <a:ext uri="{9D8B030D-6E8A-4147-A177-3AD203B41FA5}">
                      <a16:colId xmlns:a16="http://schemas.microsoft.com/office/drawing/2014/main" val="1700117029"/>
                    </a:ext>
                  </a:extLst>
                </a:gridCol>
                <a:gridCol w="797513">
                  <a:extLst>
                    <a:ext uri="{9D8B030D-6E8A-4147-A177-3AD203B41FA5}">
                      <a16:colId xmlns:a16="http://schemas.microsoft.com/office/drawing/2014/main" val="3486292876"/>
                    </a:ext>
                  </a:extLst>
                </a:gridCol>
                <a:gridCol w="797513">
                  <a:extLst>
                    <a:ext uri="{9D8B030D-6E8A-4147-A177-3AD203B41FA5}">
                      <a16:colId xmlns:a16="http://schemas.microsoft.com/office/drawing/2014/main" val="4055602783"/>
                    </a:ext>
                  </a:extLst>
                </a:gridCol>
                <a:gridCol w="797513">
                  <a:extLst>
                    <a:ext uri="{9D8B030D-6E8A-4147-A177-3AD203B41FA5}">
                      <a16:colId xmlns:a16="http://schemas.microsoft.com/office/drawing/2014/main" val="1776800373"/>
                    </a:ext>
                  </a:extLst>
                </a:gridCol>
                <a:gridCol w="797513">
                  <a:extLst>
                    <a:ext uri="{9D8B030D-6E8A-4147-A177-3AD203B41FA5}">
                      <a16:colId xmlns:a16="http://schemas.microsoft.com/office/drawing/2014/main" val="64779593"/>
                    </a:ext>
                  </a:extLst>
                </a:gridCol>
              </a:tblGrid>
              <a:tr h="199760">
                <a:tc>
                  <a:txBody>
                    <a:bodyPr/>
                    <a:lstStyle/>
                    <a:p>
                      <a:pPr rtl="0" fontAlgn="b"/>
                      <a:endParaRPr lang="en-US" sz="1400" dirty="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pPr algn="ctr" rtl="0" fontAlgn="b"/>
                      <a:r>
                        <a:rPr lang="en-US" sz="1400" b="1">
                          <a:effectLst/>
                        </a:rPr>
                        <a:t>N</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rtl="0" fontAlgn="b"/>
                      <a:r>
                        <a:rPr lang="en-US" sz="1400" b="1">
                          <a:effectLst/>
                        </a:rPr>
                        <a:t>Por región</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3399851"/>
                  </a:ext>
                </a:extLst>
              </a:tr>
              <a:tr h="369255">
                <a:tc>
                  <a:txBody>
                    <a:bodyPr/>
                    <a:lstStyle/>
                    <a:p>
                      <a:pPr rtl="0" fontAlgn="b"/>
                      <a:r>
                        <a:rPr lang="es-ES_tradnl" sz="1400" noProof="0">
                          <a:effectLst/>
                        </a:rPr>
                        <a:t>Tipo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dirty="0">
                          <a:effectLst/>
                        </a:rPr>
                        <a:t>Autonomía </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dirty="0">
                          <a:effectLst/>
                        </a:rPr>
                        <a:t>Jinotega</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Segovias</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Waslala</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Jinotega</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Segovias</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Waslala</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4316727"/>
                  </a:ext>
                </a:extLst>
              </a:tr>
              <a:tr h="369255">
                <a:tc>
                  <a:txBody>
                    <a:bodyPr/>
                    <a:lstStyle/>
                    <a:p>
                      <a:pPr rtl="0" fontAlgn="b"/>
                      <a:r>
                        <a:rPr lang="es-ES_tradnl" sz="1400" noProof="0">
                          <a:effectLst/>
                        </a:rPr>
                        <a:t>Frente el mercado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dirty="0">
                          <a:effectLst/>
                        </a:rPr>
                        <a:t>Bastante autónomo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8</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76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9</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27.6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25.6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7.6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80406199"/>
                  </a:ext>
                </a:extLst>
              </a:tr>
              <a:tr h="199760">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dirty="0">
                          <a:effectLst/>
                        </a:rPr>
                        <a:t>Muy autónomo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7</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105</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96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24.1</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35.4</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81.4</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65809022"/>
                  </a:ext>
                </a:extLst>
              </a:tr>
              <a:tr h="369255">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No tengo autonomia</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31</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10.4</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50395591"/>
                  </a:ext>
                </a:extLst>
              </a:tr>
              <a:tr h="199760">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Poco autónomo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14</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85</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13</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48.3</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28.6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11.0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91161089"/>
                  </a:ext>
                </a:extLst>
              </a:tr>
              <a:tr h="199760">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total</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29</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297</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118</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100.0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100.0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100.0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75184390"/>
                  </a:ext>
                </a:extLst>
              </a:tr>
              <a:tr h="199760">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dirty="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45575041"/>
                  </a:ext>
                </a:extLst>
              </a:tr>
              <a:tr h="369255">
                <a:tc>
                  <a:txBody>
                    <a:bodyPr/>
                    <a:lstStyle/>
                    <a:p>
                      <a:pPr rtl="0" fontAlgn="b"/>
                      <a:r>
                        <a:rPr lang="es-ES_tradnl" sz="1400" noProof="0">
                          <a:effectLst/>
                        </a:rPr>
                        <a:t>Frente a la producción </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Bastante autónomo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8</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84</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27.6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27.6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16.7</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50695769"/>
                  </a:ext>
                </a:extLst>
              </a:tr>
              <a:tr h="199760">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Muy autónomo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8</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119</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81</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27.6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39.1</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67.5</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500904"/>
                  </a:ext>
                </a:extLst>
              </a:tr>
              <a:tr h="369255">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No tengo autonomia</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25</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8.2</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64099003"/>
                  </a:ext>
                </a:extLst>
              </a:tr>
              <a:tr h="199760">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Poco autónomo</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13</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76</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19</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44.8</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25.0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15.8</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6462748"/>
                  </a:ext>
                </a:extLst>
              </a:tr>
              <a:tr h="199760">
                <a:tc>
                  <a:txBody>
                    <a:bodyPr/>
                    <a:lstStyle/>
                    <a:p>
                      <a:pPr rtl="0" fontAlgn="b"/>
                      <a:endParaRPr lang="es-ES_tradnl" sz="1400" noProof="0">
                        <a:effectLst/>
                      </a:endParaRP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s-ES_tradnl" sz="1400" noProof="0">
                          <a:effectLst/>
                        </a:rPr>
                        <a:t>total</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29</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304</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120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100.0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a:effectLst/>
                        </a:rPr>
                        <a:t>100.0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s-ES_tradnl" sz="1400" noProof="0" dirty="0">
                          <a:effectLst/>
                        </a:rPr>
                        <a:t>100.0</a:t>
                      </a:r>
                    </a:p>
                  </a:txBody>
                  <a:tcPr marL="22515" marR="22515" marT="15010" marB="1501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67581980"/>
                  </a:ext>
                </a:extLst>
              </a:tr>
            </a:tbl>
          </a:graphicData>
        </a:graphic>
      </p:graphicFrame>
    </p:spTree>
    <p:extLst>
      <p:ext uri="{BB962C8B-B14F-4D97-AF65-F5344CB8AC3E}">
        <p14:creationId xmlns:p14="http://schemas.microsoft.com/office/powerpoint/2010/main" val="2042525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814F-D273-C81D-0DF2-F9F072B6497F}"/>
              </a:ext>
            </a:extLst>
          </p:cNvPr>
          <p:cNvSpPr>
            <a:spLocks noGrp="1"/>
          </p:cNvSpPr>
          <p:nvPr>
            <p:ph type="title"/>
          </p:nvPr>
        </p:nvSpPr>
        <p:spPr/>
        <p:txBody>
          <a:bodyPr>
            <a:normAutofit fontScale="90000"/>
          </a:bodyPr>
          <a:lstStyle/>
          <a:p>
            <a:r>
              <a:rPr lang="es-ES_tradnl" dirty="0"/>
              <a:t>Oportunidades y Desafíos Estructurales </a:t>
            </a:r>
            <a:br>
              <a:rPr lang="es-ES_tradnl" dirty="0"/>
            </a:br>
            <a:r>
              <a:rPr lang="es-ES_tradnl" dirty="0"/>
              <a:t>	</a:t>
            </a:r>
          </a:p>
        </p:txBody>
      </p:sp>
      <p:sp>
        <p:nvSpPr>
          <p:cNvPr id="3" name="Text Placeholder 2">
            <a:extLst>
              <a:ext uri="{FF2B5EF4-FFF2-40B4-BE49-F238E27FC236}">
                <a16:creationId xmlns:a16="http://schemas.microsoft.com/office/drawing/2014/main" id="{DBEDF4D7-4D00-A51B-CE34-ECFA294A6304}"/>
              </a:ext>
            </a:extLst>
          </p:cNvPr>
          <p:cNvSpPr>
            <a:spLocks noGrp="1"/>
          </p:cNvSpPr>
          <p:nvPr>
            <p:ph type="body" idx="1"/>
          </p:nvPr>
        </p:nvSpPr>
        <p:spPr>
          <a:xfrm>
            <a:off x="311700" y="1282075"/>
            <a:ext cx="8520600" cy="3416400"/>
          </a:xfrm>
        </p:spPr>
        <p:txBody>
          <a:bodyPr>
            <a:normAutofit fontScale="92500" lnSpcReduction="20000"/>
          </a:bodyPr>
          <a:lstStyle/>
          <a:p>
            <a:pPr marL="114300" indent="0">
              <a:buNone/>
            </a:pPr>
            <a:r>
              <a:rPr lang="es-ES_tradnl" dirty="0"/>
              <a:t>Oportunidades </a:t>
            </a:r>
          </a:p>
          <a:p>
            <a:pPr>
              <a:buFont typeface="+mj-lt"/>
              <a:buAutoNum type="arabicPeriod"/>
            </a:pPr>
            <a:r>
              <a:rPr lang="es-ES_tradnl" dirty="0"/>
              <a:t>La agricultura orgánica y agroecológica </a:t>
            </a:r>
          </a:p>
          <a:p>
            <a:pPr>
              <a:buFont typeface="+mj-lt"/>
              <a:buAutoNum type="arabicPeriod"/>
            </a:pPr>
            <a:r>
              <a:rPr lang="es-ES_tradnl" dirty="0"/>
              <a:t>Altos niveles de diversificación </a:t>
            </a:r>
          </a:p>
          <a:p>
            <a:pPr>
              <a:buFont typeface="+mj-lt"/>
              <a:buAutoNum type="arabicPeriod"/>
            </a:pPr>
            <a:r>
              <a:rPr lang="es-ES_tradnl" dirty="0"/>
              <a:t>Organizaciones y cooperativas comprimidos</a:t>
            </a:r>
          </a:p>
          <a:p>
            <a:pPr>
              <a:buFont typeface="+mj-lt"/>
              <a:buAutoNum type="arabicPeriod"/>
            </a:pPr>
            <a:r>
              <a:rPr lang="es-ES_tradnl" dirty="0"/>
              <a:t>Historia del resistencias y movimientos sociales rurales</a:t>
            </a:r>
          </a:p>
          <a:p>
            <a:pPr>
              <a:buFont typeface="+mj-lt"/>
              <a:buAutoNum type="arabicPeriod"/>
            </a:pPr>
            <a:r>
              <a:rPr lang="es-ES_tradnl" dirty="0"/>
              <a:t>La creatividad y solidaridad    </a:t>
            </a:r>
          </a:p>
          <a:p>
            <a:pPr marL="114300" indent="0">
              <a:buNone/>
            </a:pPr>
            <a:endParaRPr lang="es-ES_tradnl" dirty="0"/>
          </a:p>
          <a:p>
            <a:pPr marL="114300" indent="0">
              <a:buNone/>
            </a:pPr>
            <a:r>
              <a:rPr lang="es-ES_tradnl" dirty="0"/>
              <a:t>Desafíos </a:t>
            </a:r>
          </a:p>
          <a:p>
            <a:pPr>
              <a:buFont typeface="+mj-lt"/>
              <a:buAutoNum type="arabicPeriod"/>
            </a:pPr>
            <a:r>
              <a:rPr lang="es-ES_tradnl" dirty="0"/>
              <a:t>Acceso a la tierra </a:t>
            </a:r>
          </a:p>
          <a:p>
            <a:pPr>
              <a:buFont typeface="+mj-lt"/>
              <a:buAutoNum type="arabicPeriod"/>
            </a:pPr>
            <a:r>
              <a:rPr lang="es-ES_tradnl" dirty="0"/>
              <a:t>Dependencia al insumos caro</a:t>
            </a:r>
          </a:p>
          <a:p>
            <a:pPr>
              <a:buFont typeface="+mj-lt"/>
              <a:buAutoNum type="arabicPeriod"/>
            </a:pPr>
            <a:r>
              <a:rPr lang="es-ES_tradnl" dirty="0"/>
              <a:t>Mercados locales desarticulados </a:t>
            </a:r>
          </a:p>
          <a:p>
            <a:pPr>
              <a:buFont typeface="+mj-lt"/>
              <a:buAutoNum type="arabicPeriod"/>
            </a:pPr>
            <a:r>
              <a:rPr lang="es-ES_tradnl" dirty="0"/>
              <a:t>Es difícil cambiar el camino después de algunos años </a:t>
            </a:r>
          </a:p>
          <a:p>
            <a:pPr>
              <a:buFont typeface="+mj-lt"/>
              <a:buAutoNum type="arabicPeriod"/>
            </a:pPr>
            <a:r>
              <a:rPr lang="es-ES_tradnl" dirty="0"/>
              <a:t>Cambio Climático </a:t>
            </a:r>
          </a:p>
          <a:p>
            <a:pPr>
              <a:buFont typeface="+mj-lt"/>
              <a:buAutoNum type="arabicPeriod"/>
            </a:pPr>
            <a:endParaRPr lang="es-ES_tradnl" dirty="0"/>
          </a:p>
          <a:p>
            <a:pPr marL="114300" indent="0">
              <a:buNone/>
            </a:pPr>
            <a:endParaRPr lang="en-US" dirty="0"/>
          </a:p>
          <a:p>
            <a:pPr marL="114300" indent="0">
              <a:buNone/>
            </a:pPr>
            <a:endParaRPr lang="en-US" dirty="0"/>
          </a:p>
        </p:txBody>
      </p:sp>
      <p:sp>
        <p:nvSpPr>
          <p:cNvPr id="4" name="TextBox 3">
            <a:extLst>
              <a:ext uri="{FF2B5EF4-FFF2-40B4-BE49-F238E27FC236}">
                <a16:creationId xmlns:a16="http://schemas.microsoft.com/office/drawing/2014/main" id="{D7777933-3582-032D-D15E-FC7486AEB467}"/>
              </a:ext>
            </a:extLst>
          </p:cNvPr>
          <p:cNvSpPr txBox="1"/>
          <p:nvPr/>
        </p:nvSpPr>
        <p:spPr>
          <a:xfrm>
            <a:off x="6831106" y="510988"/>
            <a:ext cx="1550894" cy="307777"/>
          </a:xfrm>
          <a:prstGeom prst="rect">
            <a:avLst/>
          </a:prstGeom>
          <a:noFill/>
        </p:spPr>
        <p:txBody>
          <a:bodyPr wrap="square" rtlCol="0">
            <a:spAutoFit/>
          </a:bodyPr>
          <a:lstStyle/>
          <a:p>
            <a:r>
              <a:rPr lang="es-ES_tradnl" dirty="0">
                <a:solidFill>
                  <a:srgbClr val="C00000"/>
                </a:solidFill>
              </a:rPr>
              <a:t>pensamos juntos</a:t>
            </a:r>
            <a:endParaRPr lang="en-US" dirty="0">
              <a:solidFill>
                <a:srgbClr val="C00000"/>
              </a:solidFill>
            </a:endParaRPr>
          </a:p>
        </p:txBody>
      </p:sp>
    </p:spTree>
    <p:extLst>
      <p:ext uri="{BB962C8B-B14F-4D97-AF65-F5344CB8AC3E}">
        <p14:creationId xmlns:p14="http://schemas.microsoft.com/office/powerpoint/2010/main" val="3105720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7218F-C391-1655-B3EB-5A1ACC221357}"/>
              </a:ext>
            </a:extLst>
          </p:cNvPr>
          <p:cNvPicPr>
            <a:picLocks noChangeAspect="1"/>
          </p:cNvPicPr>
          <p:nvPr/>
        </p:nvPicPr>
        <p:blipFill>
          <a:blip r:embed="rId2"/>
          <a:stretch>
            <a:fillRect/>
          </a:stretch>
        </p:blipFill>
        <p:spPr>
          <a:xfrm>
            <a:off x="-1" y="0"/>
            <a:ext cx="9172575" cy="5143500"/>
          </a:xfrm>
          <a:prstGeom prst="rect">
            <a:avLst/>
          </a:prstGeom>
        </p:spPr>
      </p:pic>
    </p:spTree>
    <p:extLst>
      <p:ext uri="{BB962C8B-B14F-4D97-AF65-F5344CB8AC3E}">
        <p14:creationId xmlns:p14="http://schemas.microsoft.com/office/powerpoint/2010/main" val="1691276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E682-9258-9F89-639F-63F221122560}"/>
              </a:ext>
            </a:extLst>
          </p:cNvPr>
          <p:cNvSpPr>
            <a:spLocks noGrp="1"/>
          </p:cNvSpPr>
          <p:nvPr>
            <p:ph type="title"/>
          </p:nvPr>
        </p:nvSpPr>
        <p:spPr/>
        <p:txBody>
          <a:bodyPr>
            <a:normAutofit fontScale="90000"/>
          </a:bodyPr>
          <a:lstStyle/>
          <a:p>
            <a:r>
              <a:rPr lang="es-ES_tradnl" b="1" dirty="0"/>
              <a:t>Conclusiones – </a:t>
            </a:r>
          </a:p>
        </p:txBody>
      </p:sp>
      <p:sp>
        <p:nvSpPr>
          <p:cNvPr id="3" name="Text Placeholder 2">
            <a:extLst>
              <a:ext uri="{FF2B5EF4-FFF2-40B4-BE49-F238E27FC236}">
                <a16:creationId xmlns:a16="http://schemas.microsoft.com/office/drawing/2014/main" id="{C1700A5D-66B5-3ACB-D0F3-85B3EAF3B121}"/>
              </a:ext>
            </a:extLst>
          </p:cNvPr>
          <p:cNvSpPr>
            <a:spLocks noGrp="1"/>
          </p:cNvSpPr>
          <p:nvPr>
            <p:ph type="body" idx="1"/>
          </p:nvPr>
        </p:nvSpPr>
        <p:spPr>
          <a:xfrm>
            <a:off x="311700" y="1017725"/>
            <a:ext cx="8520600" cy="3416400"/>
          </a:xfrm>
        </p:spPr>
        <p:txBody>
          <a:bodyPr>
            <a:noAutofit/>
          </a:bodyPr>
          <a:lstStyle/>
          <a:p>
            <a:pPr marL="114300" indent="0">
              <a:buNone/>
            </a:pPr>
            <a:r>
              <a:rPr lang="es-ES_tradnl" sz="1600" b="1" dirty="0">
                <a:solidFill>
                  <a:schemeClr val="tx1"/>
                </a:solidFill>
              </a:rPr>
              <a:t>Pregunta 1: Que nivel de diversificación </a:t>
            </a:r>
          </a:p>
          <a:p>
            <a:r>
              <a:rPr lang="es-ES_tradnl" sz="1600" dirty="0">
                <a:solidFill>
                  <a:schemeClr val="tx1"/>
                </a:solidFill>
              </a:rPr>
              <a:t>Los productores de pequeña escala (y algunos un podo más grade) han diversificado la producción agrícola de una forma considerable con un medio de 9 a 12 productos por finca comparado el número promediado de productos de diversificación cosechado en finca de un estudio de 24 países fue de 6.4 productos por finca (</a:t>
            </a:r>
            <a:r>
              <a:rPr lang="en-US" sz="1600" b="0" i="0" u="none" strike="noStrike" dirty="0">
                <a:solidFill>
                  <a:srgbClr val="000000"/>
                </a:solidFill>
                <a:effectLst/>
                <a:latin typeface="Roboto" panose="02000000000000000000" pitchFamily="2" charset="0"/>
              </a:rPr>
              <a:t>Rasmussen</a:t>
            </a:r>
            <a:r>
              <a:rPr lang="es-ES_tradnl" sz="1600" dirty="0">
                <a:solidFill>
                  <a:schemeClr val="tx1"/>
                </a:solidFill>
              </a:rPr>
              <a:t> et al, 2024).</a:t>
            </a:r>
          </a:p>
          <a:p>
            <a:pPr marL="114300" marR="0" indent="0" algn="l" rtl="0" fontAlgn="b">
              <a:spcBef>
                <a:spcPts val="0"/>
              </a:spcBef>
              <a:spcAft>
                <a:spcPts val="0"/>
              </a:spcAft>
              <a:buNone/>
            </a:pPr>
            <a:endParaRPr lang="es-ES_tradnl" sz="1600" dirty="0">
              <a:solidFill>
                <a:schemeClr val="tx1"/>
              </a:solidFill>
            </a:endParaRPr>
          </a:p>
          <a:p>
            <a:pPr marR="0" algn="l" rtl="0" fontAlgn="b">
              <a:spcBef>
                <a:spcPts val="0"/>
              </a:spcBef>
              <a:spcAft>
                <a:spcPts val="0"/>
              </a:spcAft>
            </a:pPr>
            <a:r>
              <a:rPr lang="es-ES_tradnl" sz="1600" dirty="0">
                <a:solidFill>
                  <a:schemeClr val="tx1"/>
                </a:solidFill>
              </a:rPr>
              <a:t>En lo general </a:t>
            </a:r>
            <a:r>
              <a:rPr lang="es-ES_tradnl" sz="1600" dirty="0">
                <a:solidFill>
                  <a:schemeClr val="tx1"/>
                </a:solidFill>
                <a:latin typeface="Arial" panose="020B0604020202020204" pitchFamily="34" charset="0"/>
                <a:cs typeface="Arial" panose="020B0604020202020204" pitchFamily="34" charset="0"/>
              </a:rPr>
              <a:t>hay una correlación estadísticamente significante entre t</a:t>
            </a:r>
            <a:r>
              <a:rPr lang="es-ES_tradnl" sz="1600" i="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amaño de finca y ingresos con el numero de productos cosechado en la finca. </a:t>
            </a:r>
            <a:endParaRPr lang="es-ES_tradnl" sz="1600" dirty="0">
              <a:solidFill>
                <a:schemeClr val="tx1"/>
              </a:solidFill>
            </a:endParaRPr>
          </a:p>
          <a:p>
            <a:pPr marL="114300" indent="0">
              <a:buNone/>
            </a:pPr>
            <a:endParaRPr lang="es-ES_tradnl" sz="1600" dirty="0">
              <a:solidFill>
                <a:schemeClr val="tx1"/>
              </a:solidFill>
            </a:endParaRPr>
          </a:p>
          <a:p>
            <a:r>
              <a:rPr lang="es-ES_tradnl" sz="1600" dirty="0">
                <a:solidFill>
                  <a:schemeClr val="tx1"/>
                </a:solidFill>
              </a:rPr>
              <a:t>En lo general los productores de cacao en </a:t>
            </a:r>
            <a:r>
              <a:rPr lang="es-ES_tradnl" sz="1600" dirty="0" err="1">
                <a:solidFill>
                  <a:schemeClr val="tx1"/>
                </a:solidFill>
              </a:rPr>
              <a:t>Waslala</a:t>
            </a:r>
            <a:r>
              <a:rPr lang="es-ES_tradnl" sz="1600" dirty="0">
                <a:solidFill>
                  <a:schemeClr val="tx1"/>
                </a:solidFill>
              </a:rPr>
              <a:t> tienen índices de diversidad Gini-Simpson más altos que los otros productores en los otros territorios y la fracción de valor de todo los productos ocupado por el producto con más valor es menos. </a:t>
            </a:r>
            <a:r>
              <a:rPr lang="en-US" sz="1100" b="0" i="0" u="none" strike="noStrike" dirty="0">
                <a:solidFill>
                  <a:srgbClr val="000000"/>
                </a:solidFill>
                <a:effectLst/>
                <a:latin typeface="Roboto" panose="02000000000000000000" pitchFamily="2" charset="0"/>
              </a:rPr>
              <a:t>Rasmussen, </a:t>
            </a:r>
            <a:endParaRPr lang="es-ES_tradnl" sz="1600" dirty="0">
              <a:solidFill>
                <a:schemeClr val="tx1"/>
              </a:solidFill>
            </a:endParaRPr>
          </a:p>
        </p:txBody>
      </p:sp>
      <p:sp>
        <p:nvSpPr>
          <p:cNvPr id="5" name="TextBox 4">
            <a:extLst>
              <a:ext uri="{FF2B5EF4-FFF2-40B4-BE49-F238E27FC236}">
                <a16:creationId xmlns:a16="http://schemas.microsoft.com/office/drawing/2014/main" id="{D2EB6E63-975F-C1E7-D1CC-D1DF5D4D1087}"/>
              </a:ext>
            </a:extLst>
          </p:cNvPr>
          <p:cNvSpPr txBox="1"/>
          <p:nvPr/>
        </p:nvSpPr>
        <p:spPr>
          <a:xfrm>
            <a:off x="-1" y="4698475"/>
            <a:ext cx="8395855" cy="430887"/>
          </a:xfrm>
          <a:prstGeom prst="rect">
            <a:avLst/>
          </a:prstGeom>
          <a:noFill/>
        </p:spPr>
        <p:txBody>
          <a:bodyPr wrap="square">
            <a:spAutoFit/>
          </a:bodyPr>
          <a:lstStyle/>
          <a:p>
            <a:pPr algn="ctr"/>
            <a:r>
              <a:rPr lang="en-US" sz="1100" b="0" i="0" u="none" strike="noStrike" dirty="0" err="1">
                <a:solidFill>
                  <a:srgbClr val="000000"/>
                </a:solidFill>
                <a:effectLst/>
                <a:latin typeface="Roboto" panose="02000000000000000000" pitchFamily="2" charset="0"/>
              </a:rPr>
              <a:t>Cita</a:t>
            </a:r>
            <a:r>
              <a:rPr lang="en-US" sz="1100" b="0" i="0" u="none" strike="noStrike" dirty="0">
                <a:solidFill>
                  <a:srgbClr val="000000"/>
                </a:solidFill>
                <a:effectLst/>
                <a:latin typeface="Roboto" panose="02000000000000000000" pitchFamily="2" charset="0"/>
              </a:rPr>
              <a:t>: Rasmussen, L. V., Grass, I., </a:t>
            </a:r>
            <a:r>
              <a:rPr lang="en-US" sz="1100" b="0" i="0" u="none" strike="noStrike" dirty="0" err="1">
                <a:solidFill>
                  <a:srgbClr val="000000"/>
                </a:solidFill>
                <a:effectLst/>
                <a:latin typeface="Roboto" panose="02000000000000000000" pitchFamily="2" charset="0"/>
              </a:rPr>
              <a:t>Mehrabi</a:t>
            </a:r>
            <a:r>
              <a:rPr lang="en-US" sz="1100" b="0" i="0" u="none" strike="noStrike" dirty="0">
                <a:solidFill>
                  <a:srgbClr val="000000"/>
                </a:solidFill>
                <a:effectLst/>
                <a:latin typeface="Roboto" panose="02000000000000000000" pitchFamily="2" charset="0"/>
              </a:rPr>
              <a:t>, Z., Smith, O. M., </a:t>
            </a:r>
            <a:r>
              <a:rPr lang="en-US" sz="1100" b="0" i="0" u="none" strike="noStrike" dirty="0" err="1">
                <a:solidFill>
                  <a:srgbClr val="000000"/>
                </a:solidFill>
                <a:effectLst/>
                <a:latin typeface="Roboto" panose="02000000000000000000" pitchFamily="2" charset="0"/>
              </a:rPr>
              <a:t>Bezner</a:t>
            </a:r>
            <a:r>
              <a:rPr lang="en-US" sz="1100" b="0" i="0" u="none" strike="noStrike" dirty="0">
                <a:solidFill>
                  <a:srgbClr val="000000"/>
                </a:solidFill>
                <a:effectLst/>
                <a:latin typeface="Roboto" panose="02000000000000000000" pitchFamily="2" charset="0"/>
              </a:rPr>
              <a:t>-Kerr, R., </a:t>
            </a:r>
            <a:r>
              <a:rPr lang="en-US" sz="1100" b="0" i="0" u="none" strike="noStrike" dirty="0" err="1">
                <a:solidFill>
                  <a:srgbClr val="000000"/>
                </a:solidFill>
                <a:effectLst/>
                <a:latin typeface="Roboto" panose="02000000000000000000" pitchFamily="2" charset="0"/>
              </a:rPr>
              <a:t>Blesh</a:t>
            </a:r>
            <a:r>
              <a:rPr lang="en-US" sz="1100" b="0" i="0" u="none" strike="noStrike" dirty="0">
                <a:solidFill>
                  <a:srgbClr val="000000"/>
                </a:solidFill>
                <a:effectLst/>
                <a:latin typeface="Roboto" panose="02000000000000000000" pitchFamily="2" charset="0"/>
              </a:rPr>
              <a:t>, J., ... &amp; </a:t>
            </a:r>
            <a:r>
              <a:rPr lang="en-US" sz="1100" b="0" i="0" u="none" strike="noStrike" dirty="0" err="1">
                <a:solidFill>
                  <a:srgbClr val="000000"/>
                </a:solidFill>
                <a:effectLst/>
                <a:latin typeface="Roboto" panose="02000000000000000000" pitchFamily="2" charset="0"/>
              </a:rPr>
              <a:t>Kremen</a:t>
            </a:r>
            <a:r>
              <a:rPr lang="en-US" sz="1100" b="0" i="0" u="none" strike="noStrike" dirty="0">
                <a:solidFill>
                  <a:srgbClr val="000000"/>
                </a:solidFill>
                <a:effectLst/>
                <a:latin typeface="Roboto" panose="02000000000000000000" pitchFamily="2" charset="0"/>
              </a:rPr>
              <a:t>, C. (2024). Joint environmental and social benefits from diversified agriculture. Science, 384(6691), 87-93.</a:t>
            </a:r>
            <a:endParaRPr lang="en-US" sz="1100" dirty="0"/>
          </a:p>
        </p:txBody>
      </p:sp>
    </p:spTree>
    <p:extLst>
      <p:ext uri="{BB962C8B-B14F-4D97-AF65-F5344CB8AC3E}">
        <p14:creationId xmlns:p14="http://schemas.microsoft.com/office/powerpoint/2010/main" val="555475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E682-9258-9F89-639F-63F221122560}"/>
              </a:ext>
            </a:extLst>
          </p:cNvPr>
          <p:cNvSpPr>
            <a:spLocks noGrp="1"/>
          </p:cNvSpPr>
          <p:nvPr>
            <p:ph type="title"/>
          </p:nvPr>
        </p:nvSpPr>
        <p:spPr/>
        <p:txBody>
          <a:bodyPr>
            <a:normAutofit fontScale="90000"/>
          </a:bodyPr>
          <a:lstStyle/>
          <a:p>
            <a:r>
              <a:rPr lang="es-ES_tradnl" b="1" dirty="0"/>
              <a:t>Conclusiones – </a:t>
            </a:r>
          </a:p>
        </p:txBody>
      </p:sp>
      <p:sp>
        <p:nvSpPr>
          <p:cNvPr id="3" name="Text Placeholder 2">
            <a:extLst>
              <a:ext uri="{FF2B5EF4-FFF2-40B4-BE49-F238E27FC236}">
                <a16:creationId xmlns:a16="http://schemas.microsoft.com/office/drawing/2014/main" id="{C1700A5D-66B5-3ACB-D0F3-85B3EAF3B121}"/>
              </a:ext>
            </a:extLst>
          </p:cNvPr>
          <p:cNvSpPr>
            <a:spLocks noGrp="1"/>
          </p:cNvSpPr>
          <p:nvPr>
            <p:ph type="body" idx="1"/>
          </p:nvPr>
        </p:nvSpPr>
        <p:spPr/>
        <p:txBody>
          <a:bodyPr>
            <a:normAutofit fontScale="92500" lnSpcReduction="20000"/>
          </a:bodyPr>
          <a:lstStyle/>
          <a:p>
            <a:pPr marL="114300" indent="0">
              <a:buNone/>
            </a:pPr>
            <a:r>
              <a:rPr lang="es-ES_tradnl" b="1" dirty="0">
                <a:solidFill>
                  <a:schemeClr val="tx1"/>
                </a:solidFill>
                <a:latin typeface="+mj-lt"/>
              </a:rPr>
              <a:t>Pregunta 2:</a:t>
            </a:r>
            <a:r>
              <a:rPr lang="es-ES_tradnl" sz="1800" b="1" dirty="0">
                <a:solidFill>
                  <a:schemeClr val="tx1"/>
                </a:solidFill>
                <a:latin typeface="+mj-lt"/>
              </a:rPr>
              <a:t> ¿</a:t>
            </a:r>
            <a:r>
              <a:rPr lang="es-ES_tradnl" sz="1800" dirty="0">
                <a:solidFill>
                  <a:schemeClr val="tx1"/>
                </a:solidFill>
                <a:latin typeface="+mj-lt"/>
              </a:rPr>
              <a:t>Cómo relacionan los diferentes estrategias de vida y de producción y características del hogar con indicadores claves </a:t>
            </a:r>
            <a:r>
              <a:rPr lang="es-ES_tradnl" sz="1800" b="1" dirty="0">
                <a:solidFill>
                  <a:schemeClr val="tx1"/>
                </a:solidFill>
                <a:latin typeface="+mj-lt"/>
              </a:rPr>
              <a:t>como seguridad alimentaria y de agua </a:t>
            </a:r>
            <a:r>
              <a:rPr lang="es-ES_tradnl" sz="1800" dirty="0">
                <a:solidFill>
                  <a:schemeClr val="tx1"/>
                </a:solidFill>
                <a:latin typeface="+mj-lt"/>
              </a:rPr>
              <a:t>diversidad dietética y vulnerabilidad y resiliencia? </a:t>
            </a:r>
            <a:endParaRPr lang="es-ES_tradnl" dirty="0">
              <a:solidFill>
                <a:schemeClr val="tx1"/>
              </a:solidFill>
              <a:latin typeface="+mj-lt"/>
            </a:endParaRPr>
          </a:p>
          <a:p>
            <a:r>
              <a:rPr lang="es-ES_tradnl" dirty="0">
                <a:solidFill>
                  <a:schemeClr val="tx1"/>
                </a:solidFill>
                <a:latin typeface="+mj-lt"/>
              </a:rPr>
              <a:t>La producción de maíz y frijol sigue siendo un estrategia importante para mejorar la seguridad alimentaria </a:t>
            </a:r>
          </a:p>
          <a:p>
            <a:r>
              <a:rPr lang="es-ES_tradnl" dirty="0">
                <a:solidFill>
                  <a:schemeClr val="tx1"/>
                </a:solidFill>
                <a:latin typeface="+mj-lt"/>
              </a:rPr>
              <a:t>Los correlaciones con menos meses de escaza alimentaria incluye:</a:t>
            </a:r>
          </a:p>
          <a:p>
            <a:pPr lvl="1" fontAlgn="b"/>
            <a:r>
              <a:rPr lang="es-ES_tradnl"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Tamaño de finca (ha)</a:t>
            </a:r>
            <a:r>
              <a:rPr lang="es-ES_tradnl" b="0" i="0" u="none" strike="noStrike" dirty="0">
                <a:solidFill>
                  <a:srgbClr val="000000"/>
                </a:solidFill>
                <a:effectLst/>
                <a:highlight>
                  <a:srgbClr val="00FF00"/>
                </a:highlight>
                <a:latin typeface="Arial" panose="020B0604020202020204" pitchFamily="34" charset="0"/>
                <a:ea typeface="Arial" panose="020B0604020202020204" pitchFamily="34" charset="0"/>
                <a:cs typeface="Arial" panose="020B0604020202020204" pitchFamily="34" charset="0"/>
              </a:rPr>
              <a:t> (menos meses)</a:t>
            </a:r>
            <a:endParaRPr lang="en-US" b="0" i="0" u="none" strike="noStrike" dirty="0">
              <a:effectLst/>
              <a:latin typeface="Arial" panose="020B0604020202020204" pitchFamily="34" charset="0"/>
            </a:endParaRPr>
          </a:p>
          <a:p>
            <a:pPr lvl="1" fontAlgn="b"/>
            <a:r>
              <a:rPr lang="es-ES_tradnl"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Log Ingreso en efectivo de los 5 fuentes más importantes </a:t>
            </a:r>
            <a:r>
              <a:rPr lang="es-ES_tradnl" b="0" i="0" u="none" strike="noStrike" dirty="0">
                <a:solidFill>
                  <a:srgbClr val="000000"/>
                </a:solidFill>
                <a:effectLst/>
                <a:highlight>
                  <a:srgbClr val="00FF00"/>
                </a:highlight>
                <a:latin typeface="Arial" panose="020B0604020202020204" pitchFamily="34" charset="0"/>
                <a:ea typeface="Arial" panose="020B0604020202020204" pitchFamily="34" charset="0"/>
                <a:cs typeface="Arial" panose="020B0604020202020204" pitchFamily="34" charset="0"/>
              </a:rPr>
              <a:t>(menos meses)</a:t>
            </a:r>
            <a:endParaRPr lang="en-US" b="0" i="0" u="none" strike="noStrike" dirty="0">
              <a:effectLst/>
              <a:highlight>
                <a:srgbClr val="00FF00"/>
              </a:highlight>
              <a:latin typeface="Arial" panose="020B0604020202020204" pitchFamily="34" charset="0"/>
            </a:endParaRPr>
          </a:p>
          <a:p>
            <a:pPr lvl="1" fontAlgn="b"/>
            <a:r>
              <a:rPr lang="es-ES_tradnl"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Numero de productos agrícolas </a:t>
            </a:r>
            <a:r>
              <a:rPr lang="es-ES_tradnl" b="0" i="0" u="none" strike="noStrike" dirty="0">
                <a:solidFill>
                  <a:srgbClr val="000000"/>
                </a:solidFill>
                <a:effectLst/>
                <a:highlight>
                  <a:srgbClr val="00FF00"/>
                </a:highlight>
                <a:latin typeface="Arial" panose="020B0604020202020204" pitchFamily="34" charset="0"/>
                <a:ea typeface="Arial" panose="020B0604020202020204" pitchFamily="34" charset="0"/>
                <a:cs typeface="Arial" panose="020B0604020202020204" pitchFamily="34" charset="0"/>
              </a:rPr>
              <a:t>(menos meses)</a:t>
            </a:r>
            <a:endParaRPr lang="en-US" b="0" i="0" u="none" strike="noStrike" dirty="0">
              <a:effectLst/>
              <a:latin typeface="Arial" panose="020B0604020202020204" pitchFamily="34" charset="0"/>
            </a:endParaRPr>
          </a:p>
          <a:p>
            <a:pPr lvl="1" fontAlgn="b"/>
            <a:r>
              <a:rPr lang="es-ES_tradnl"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Fracción de alimentos que comen en las casa que fue cultivado en la finca  (0-4) (</a:t>
            </a:r>
            <a:r>
              <a:rPr lang="es-ES_tradnl" b="0" i="0" u="none" strike="noStrike" dirty="0">
                <a:solidFill>
                  <a:srgbClr val="000000"/>
                </a:solidFill>
                <a:effectLst/>
                <a:highlight>
                  <a:srgbClr val="FFFF00"/>
                </a:highlight>
                <a:latin typeface="Arial" panose="020B0604020202020204" pitchFamily="34" charset="0"/>
                <a:ea typeface="Arial" panose="020B0604020202020204" pitchFamily="34" charset="0"/>
                <a:cs typeface="Arial" panose="020B0604020202020204" pitchFamily="34" charset="0"/>
              </a:rPr>
              <a:t>más meses</a:t>
            </a:r>
            <a:r>
              <a:rPr lang="es-ES_tradnl"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lvl="1" fontAlgn="b"/>
            <a:r>
              <a:rPr lang="es-ES_tradnl"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Producción adicional a las necesidades de la casa de frijol y maíz (0-1)</a:t>
            </a:r>
            <a:r>
              <a:rPr lang="es-ES_tradnl" dirty="0">
                <a:solidFill>
                  <a:schemeClr val="tx1"/>
                </a:solidFill>
                <a:latin typeface="+mj-lt"/>
              </a:rPr>
              <a:t> </a:t>
            </a:r>
            <a:r>
              <a:rPr lang="es-ES_tradnl" b="0" i="0" u="none" strike="noStrike" dirty="0">
                <a:solidFill>
                  <a:srgbClr val="000000"/>
                </a:solidFill>
                <a:effectLst/>
                <a:highlight>
                  <a:srgbClr val="00FF00"/>
                </a:highlight>
                <a:latin typeface="Arial" panose="020B0604020202020204" pitchFamily="34" charset="0"/>
                <a:ea typeface="Arial" panose="020B0604020202020204" pitchFamily="34" charset="0"/>
                <a:cs typeface="Arial" panose="020B0604020202020204" pitchFamily="34" charset="0"/>
              </a:rPr>
              <a:t>(menos meses)</a:t>
            </a:r>
            <a:endParaRPr lang="es-ES_tradnl" dirty="0">
              <a:solidFill>
                <a:schemeClr val="tx1"/>
              </a:solidFill>
              <a:latin typeface="+mj-lt"/>
            </a:endParaRPr>
          </a:p>
          <a:p>
            <a:r>
              <a:rPr lang="es-ES_tradnl" dirty="0">
                <a:solidFill>
                  <a:schemeClr val="tx1"/>
                </a:solidFill>
                <a:latin typeface="+mj-lt"/>
              </a:rPr>
              <a:t>Los productores de cacao en el municipio de </a:t>
            </a:r>
            <a:r>
              <a:rPr lang="es-ES_tradnl" dirty="0" err="1">
                <a:solidFill>
                  <a:schemeClr val="tx1"/>
                </a:solidFill>
                <a:latin typeface="+mj-lt"/>
              </a:rPr>
              <a:t>Waslala</a:t>
            </a:r>
            <a:r>
              <a:rPr lang="es-ES_tradnl" dirty="0">
                <a:solidFill>
                  <a:schemeClr val="tx1"/>
                </a:solidFill>
                <a:latin typeface="+mj-lt"/>
              </a:rPr>
              <a:t> reportaron el uso de menos mecanismos de afrontamiento de inseguridad alimonaría y mucho menos meses de escasez de agua. </a:t>
            </a:r>
          </a:p>
        </p:txBody>
      </p:sp>
    </p:spTree>
    <p:extLst>
      <p:ext uri="{BB962C8B-B14F-4D97-AF65-F5344CB8AC3E}">
        <p14:creationId xmlns:p14="http://schemas.microsoft.com/office/powerpoint/2010/main" val="23490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9710-4911-CCFB-479E-317532EBC49A}"/>
              </a:ext>
            </a:extLst>
          </p:cNvPr>
          <p:cNvSpPr>
            <a:spLocks noGrp="1"/>
          </p:cNvSpPr>
          <p:nvPr>
            <p:ph type="title"/>
          </p:nvPr>
        </p:nvSpPr>
        <p:spPr/>
        <p:txBody>
          <a:bodyPr>
            <a:normAutofit fontScale="90000"/>
          </a:bodyPr>
          <a:lstStyle/>
          <a:p>
            <a:r>
              <a:rPr lang="en-US" dirty="0" err="1"/>
              <a:t>Ubicacion</a:t>
            </a:r>
            <a:r>
              <a:rPr lang="en-US" dirty="0"/>
              <a:t> del </a:t>
            </a:r>
            <a:r>
              <a:rPr lang="en-US" dirty="0" err="1"/>
              <a:t>estudio</a:t>
            </a:r>
            <a:r>
              <a:rPr lang="en-US" dirty="0"/>
              <a:t> </a:t>
            </a:r>
          </a:p>
        </p:txBody>
      </p:sp>
      <p:sp>
        <p:nvSpPr>
          <p:cNvPr id="16" name="AutoShape 16">
            <a:extLst>
              <a:ext uri="{FF2B5EF4-FFF2-40B4-BE49-F238E27FC236}">
                <a16:creationId xmlns:a16="http://schemas.microsoft.com/office/drawing/2014/main" id="{EEF087BD-3481-D50D-9E1D-69E2F8C2589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a:extLst>
              <a:ext uri="{FF2B5EF4-FFF2-40B4-BE49-F238E27FC236}">
                <a16:creationId xmlns:a16="http://schemas.microsoft.com/office/drawing/2014/main" id="{A23CCB76-C1C7-74FF-F4AC-550B4153DFC8}"/>
              </a:ext>
            </a:extLst>
          </p:cNvPr>
          <p:cNvPicPr>
            <a:picLocks noChangeAspect="1"/>
          </p:cNvPicPr>
          <p:nvPr/>
        </p:nvPicPr>
        <p:blipFill>
          <a:blip r:embed="rId2"/>
          <a:stretch>
            <a:fillRect/>
          </a:stretch>
        </p:blipFill>
        <p:spPr>
          <a:xfrm>
            <a:off x="0" y="0"/>
            <a:ext cx="9144000" cy="5082387"/>
          </a:xfrm>
          <a:prstGeom prst="rect">
            <a:avLst/>
          </a:prstGeom>
        </p:spPr>
      </p:pic>
    </p:spTree>
    <p:extLst>
      <p:ext uri="{BB962C8B-B14F-4D97-AF65-F5344CB8AC3E}">
        <p14:creationId xmlns:p14="http://schemas.microsoft.com/office/powerpoint/2010/main" val="2769820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E682-9258-9F89-639F-63F221122560}"/>
              </a:ext>
            </a:extLst>
          </p:cNvPr>
          <p:cNvSpPr>
            <a:spLocks noGrp="1"/>
          </p:cNvSpPr>
          <p:nvPr>
            <p:ph type="title"/>
          </p:nvPr>
        </p:nvSpPr>
        <p:spPr/>
        <p:txBody>
          <a:bodyPr>
            <a:normAutofit fontScale="90000"/>
          </a:bodyPr>
          <a:lstStyle/>
          <a:p>
            <a:r>
              <a:rPr lang="es-ES_tradnl" b="1" dirty="0"/>
              <a:t>Conclusiones – </a:t>
            </a:r>
          </a:p>
        </p:txBody>
      </p:sp>
      <p:sp>
        <p:nvSpPr>
          <p:cNvPr id="3" name="Text Placeholder 2">
            <a:extLst>
              <a:ext uri="{FF2B5EF4-FFF2-40B4-BE49-F238E27FC236}">
                <a16:creationId xmlns:a16="http://schemas.microsoft.com/office/drawing/2014/main" id="{C1700A5D-66B5-3ACB-D0F3-85B3EAF3B121}"/>
              </a:ext>
            </a:extLst>
          </p:cNvPr>
          <p:cNvSpPr>
            <a:spLocks noGrp="1"/>
          </p:cNvSpPr>
          <p:nvPr>
            <p:ph type="body" idx="1"/>
          </p:nvPr>
        </p:nvSpPr>
        <p:spPr/>
        <p:txBody>
          <a:bodyPr>
            <a:normAutofit fontScale="92500"/>
          </a:bodyPr>
          <a:lstStyle/>
          <a:p>
            <a:pPr marL="114300" indent="0">
              <a:buNone/>
            </a:pPr>
            <a:r>
              <a:rPr lang="es-ES_tradnl" sz="2000" b="1" dirty="0">
                <a:solidFill>
                  <a:schemeClr val="tx1"/>
                </a:solidFill>
                <a:latin typeface="+mj-lt"/>
              </a:rPr>
              <a:t>Pregunta 2: ¿</a:t>
            </a:r>
            <a:r>
              <a:rPr lang="es-ES_tradnl" sz="2000" dirty="0">
                <a:solidFill>
                  <a:schemeClr val="tx1"/>
                </a:solidFill>
                <a:latin typeface="+mj-lt"/>
              </a:rPr>
              <a:t>Cómo relacionan los diferentes estrategias de vida y de producción y características del hogar con indicadores claves como seguridad alimentaria, </a:t>
            </a:r>
            <a:r>
              <a:rPr lang="es-ES_tradnl" sz="2000" b="1" dirty="0">
                <a:solidFill>
                  <a:schemeClr val="tx1"/>
                </a:solidFill>
                <a:latin typeface="+mj-lt"/>
              </a:rPr>
              <a:t>diversidad dietética </a:t>
            </a:r>
            <a:r>
              <a:rPr lang="es-ES_tradnl" sz="2000" dirty="0">
                <a:solidFill>
                  <a:schemeClr val="tx1"/>
                </a:solidFill>
                <a:latin typeface="+mj-lt"/>
              </a:rPr>
              <a:t>y vulnerabilidad y resiliencia? </a:t>
            </a:r>
          </a:p>
          <a:p>
            <a:r>
              <a:rPr lang="es-ES_tradnl" sz="2000" dirty="0">
                <a:solidFill>
                  <a:schemeClr val="tx1"/>
                </a:solidFill>
                <a:latin typeface="+mj-lt"/>
              </a:rPr>
              <a:t>Los correlaciones con más </a:t>
            </a:r>
            <a:r>
              <a:rPr lang="es-ES_tradnl" sz="2000" b="1" dirty="0">
                <a:solidFill>
                  <a:schemeClr val="tx1"/>
                </a:solidFill>
                <a:latin typeface="+mj-lt"/>
              </a:rPr>
              <a:t>diversidad dietética en el hogar incluye:</a:t>
            </a:r>
          </a:p>
          <a:p>
            <a:pPr lvl="1"/>
            <a:r>
              <a:rPr lang="es-ES_tradnl" sz="1600" b="0" i="0" u="none" strike="noStrike" dirty="0">
                <a:solidFill>
                  <a:srgbClr val="000000"/>
                </a:solidFill>
                <a:effectLst/>
                <a:latin typeface="+mj-lt"/>
                <a:ea typeface="Arial" panose="020B0604020202020204" pitchFamily="34" charset="0"/>
                <a:cs typeface="Arial" panose="020B0604020202020204" pitchFamily="34" charset="0"/>
              </a:rPr>
              <a:t>Edad del encuestado </a:t>
            </a:r>
            <a:r>
              <a:rPr lang="es-ES_tradnl" sz="1600" b="0" i="0" u="none" strike="noStrike" dirty="0">
                <a:solidFill>
                  <a:srgbClr val="000000"/>
                </a:solidFill>
                <a:effectLst/>
                <a:highlight>
                  <a:srgbClr val="00FF00"/>
                </a:highlight>
                <a:latin typeface="+mj-lt"/>
                <a:ea typeface="Arial" panose="020B0604020202020204" pitchFamily="34" charset="0"/>
                <a:cs typeface="Arial" panose="020B0604020202020204" pitchFamily="34" charset="0"/>
              </a:rPr>
              <a:t>(más diversidad) </a:t>
            </a:r>
            <a:endParaRPr lang="en-US" sz="1600" b="0" i="0" u="none" strike="noStrike" dirty="0">
              <a:effectLst/>
              <a:highlight>
                <a:srgbClr val="00FF00"/>
              </a:highlight>
              <a:latin typeface="+mj-lt"/>
            </a:endParaRPr>
          </a:p>
          <a:p>
            <a:pPr lvl="1" fontAlgn="b"/>
            <a:r>
              <a:rPr lang="es-ES_tradnl" sz="1600" b="0" i="0" u="none" strike="noStrike" dirty="0">
                <a:solidFill>
                  <a:srgbClr val="000000"/>
                </a:solidFill>
                <a:effectLst/>
                <a:latin typeface="+mj-lt"/>
                <a:ea typeface="Arial" panose="020B0604020202020204" pitchFamily="34" charset="0"/>
                <a:cs typeface="Arial" panose="020B0604020202020204" pitchFamily="34" charset="0"/>
              </a:rPr>
              <a:t>Educación del encuestado secundaria completa</a:t>
            </a:r>
            <a:r>
              <a:rPr lang="es-ES_tradnl" sz="1600" b="0" i="0" u="none" strike="noStrike" dirty="0">
                <a:solidFill>
                  <a:srgbClr val="000000"/>
                </a:solidFill>
                <a:effectLst/>
                <a:highlight>
                  <a:srgbClr val="00FF00"/>
                </a:highlight>
                <a:latin typeface="+mj-lt"/>
                <a:ea typeface="Arial" panose="020B0604020202020204" pitchFamily="34" charset="0"/>
                <a:cs typeface="Arial" panose="020B0604020202020204" pitchFamily="34" charset="0"/>
              </a:rPr>
              <a:t> (más diversidad)**</a:t>
            </a:r>
            <a:endParaRPr lang="en-US" sz="1600" b="0" i="0" u="none" strike="noStrike" dirty="0">
              <a:effectLst/>
              <a:latin typeface="+mj-lt"/>
            </a:endParaRPr>
          </a:p>
          <a:p>
            <a:pPr lvl="1" fontAlgn="b"/>
            <a:r>
              <a:rPr lang="es-ES_tradnl" sz="1600" b="0" i="0" u="none" strike="noStrike" dirty="0">
                <a:solidFill>
                  <a:srgbClr val="000000"/>
                </a:solidFill>
                <a:effectLst/>
                <a:latin typeface="+mj-lt"/>
                <a:ea typeface="Arial" panose="020B0604020202020204" pitchFamily="34" charset="0"/>
                <a:cs typeface="Arial" panose="020B0604020202020204" pitchFamily="34" charset="0"/>
              </a:rPr>
              <a:t>Log Ingreso en efectivo de los 5 fuentes más importantes </a:t>
            </a:r>
            <a:r>
              <a:rPr lang="es-ES_tradnl" sz="1600" b="0" i="0" u="none" strike="noStrike" dirty="0">
                <a:solidFill>
                  <a:srgbClr val="000000"/>
                </a:solidFill>
                <a:effectLst/>
                <a:highlight>
                  <a:srgbClr val="00FF00"/>
                </a:highlight>
                <a:latin typeface="+mj-lt"/>
                <a:ea typeface="Arial" panose="020B0604020202020204" pitchFamily="34" charset="0"/>
                <a:cs typeface="Arial" panose="020B0604020202020204" pitchFamily="34" charset="0"/>
              </a:rPr>
              <a:t>(más diversidad)***</a:t>
            </a:r>
            <a:endParaRPr lang="en-US" sz="1600" b="0" i="0" u="none" strike="noStrike" dirty="0">
              <a:effectLst/>
              <a:latin typeface="+mj-lt"/>
            </a:endParaRPr>
          </a:p>
          <a:p>
            <a:pPr lvl="1" fontAlgn="b"/>
            <a:r>
              <a:rPr lang="es-ES_tradnl" sz="1600" b="0" i="0" u="none" strike="noStrike" dirty="0">
                <a:solidFill>
                  <a:srgbClr val="000000"/>
                </a:solidFill>
                <a:effectLst/>
                <a:latin typeface="+mj-lt"/>
                <a:ea typeface="Arial" panose="020B0604020202020204" pitchFamily="34" charset="0"/>
                <a:cs typeface="Arial" panose="020B0604020202020204" pitchFamily="34" charset="0"/>
              </a:rPr>
              <a:t>Numero de productos agrícolas distintas producido en finca </a:t>
            </a:r>
            <a:r>
              <a:rPr lang="es-ES_tradnl" sz="1600" b="0" i="0" u="none" strike="noStrike" dirty="0">
                <a:solidFill>
                  <a:srgbClr val="000000"/>
                </a:solidFill>
                <a:effectLst/>
                <a:highlight>
                  <a:srgbClr val="00FF00"/>
                </a:highlight>
                <a:latin typeface="+mj-lt"/>
                <a:ea typeface="Arial" panose="020B0604020202020204" pitchFamily="34" charset="0"/>
                <a:cs typeface="Arial" panose="020B0604020202020204" pitchFamily="34" charset="0"/>
              </a:rPr>
              <a:t>(más diversidad)***</a:t>
            </a:r>
            <a:endParaRPr lang="en-US" sz="1600" b="0" i="0" u="none" strike="noStrike" dirty="0">
              <a:effectLst/>
              <a:latin typeface="+mj-lt"/>
            </a:endParaRPr>
          </a:p>
          <a:p>
            <a:pPr lvl="1" fontAlgn="b"/>
            <a:r>
              <a:rPr lang="es-ES_tradnl" sz="1600" b="0" i="0" u="none" strike="noStrike" dirty="0">
                <a:solidFill>
                  <a:srgbClr val="000000"/>
                </a:solidFill>
                <a:effectLst/>
                <a:latin typeface="+mj-lt"/>
                <a:ea typeface="Arial" panose="020B0604020202020204" pitchFamily="34" charset="0"/>
                <a:cs typeface="Arial" panose="020B0604020202020204" pitchFamily="34" charset="0"/>
              </a:rPr>
              <a:t>Fracción de producto  ocupado por el producto con más valor </a:t>
            </a:r>
            <a:r>
              <a:rPr lang="es-ES_tradnl" sz="1600" b="0" i="0" u="none" strike="noStrike" dirty="0">
                <a:solidFill>
                  <a:srgbClr val="000000"/>
                </a:solidFill>
                <a:effectLst/>
                <a:highlight>
                  <a:srgbClr val="FFFF00"/>
                </a:highlight>
                <a:latin typeface="+mj-lt"/>
                <a:ea typeface="Arial" panose="020B0604020202020204" pitchFamily="34" charset="0"/>
                <a:cs typeface="Arial" panose="020B0604020202020204" pitchFamily="34" charset="0"/>
              </a:rPr>
              <a:t>(menos diversidad)***</a:t>
            </a:r>
            <a:endParaRPr lang="en-US" sz="1600" b="0" i="0" u="none" strike="noStrike" dirty="0">
              <a:effectLst/>
              <a:highlight>
                <a:srgbClr val="FFFF00"/>
              </a:highlight>
              <a:latin typeface="+mj-lt"/>
            </a:endParaRPr>
          </a:p>
          <a:p>
            <a:pPr lvl="1" fontAlgn="b"/>
            <a:r>
              <a:rPr lang="es-ES_tradnl" sz="1600" b="0" i="0" u="none" strike="noStrike" dirty="0">
                <a:solidFill>
                  <a:srgbClr val="000000"/>
                </a:solidFill>
                <a:effectLst/>
                <a:latin typeface="+mj-lt"/>
                <a:ea typeface="Arial" panose="020B0604020202020204" pitchFamily="34" charset="0"/>
                <a:cs typeface="Arial" panose="020B0604020202020204" pitchFamily="34" charset="0"/>
              </a:rPr>
              <a:t>Fracción de alimentos cultivados en la finca (1 a 4)</a:t>
            </a:r>
            <a:r>
              <a:rPr lang="es-ES_tradnl" sz="1600" b="0" i="0" u="none" strike="noStrike" dirty="0">
                <a:solidFill>
                  <a:srgbClr val="000000"/>
                </a:solidFill>
                <a:effectLst/>
                <a:highlight>
                  <a:srgbClr val="00FF00"/>
                </a:highlight>
                <a:latin typeface="+mj-lt"/>
                <a:ea typeface="Arial" panose="020B0604020202020204" pitchFamily="34" charset="0"/>
                <a:cs typeface="Arial" panose="020B0604020202020204" pitchFamily="34" charset="0"/>
              </a:rPr>
              <a:t> (más diversidad)***</a:t>
            </a:r>
            <a:endParaRPr lang="en-US" sz="1600" b="0" i="0" u="none" strike="noStrike" dirty="0">
              <a:effectLst/>
              <a:latin typeface="+mj-lt"/>
            </a:endParaRPr>
          </a:p>
          <a:p>
            <a:pPr lvl="1"/>
            <a:endParaRPr lang="es-ES_tradnl" dirty="0">
              <a:solidFill>
                <a:schemeClr val="tx1"/>
              </a:solidFill>
              <a:latin typeface="+mj-lt"/>
            </a:endParaRPr>
          </a:p>
        </p:txBody>
      </p:sp>
    </p:spTree>
    <p:extLst>
      <p:ext uri="{BB962C8B-B14F-4D97-AF65-F5344CB8AC3E}">
        <p14:creationId xmlns:p14="http://schemas.microsoft.com/office/powerpoint/2010/main" val="2360787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E682-9258-9F89-639F-63F221122560}"/>
              </a:ext>
            </a:extLst>
          </p:cNvPr>
          <p:cNvSpPr>
            <a:spLocks noGrp="1"/>
          </p:cNvSpPr>
          <p:nvPr>
            <p:ph type="title"/>
          </p:nvPr>
        </p:nvSpPr>
        <p:spPr/>
        <p:txBody>
          <a:bodyPr>
            <a:normAutofit fontScale="90000"/>
          </a:bodyPr>
          <a:lstStyle/>
          <a:p>
            <a:r>
              <a:rPr lang="es-ES_tradnl" b="1" dirty="0"/>
              <a:t>Conclusiones – </a:t>
            </a:r>
          </a:p>
        </p:txBody>
      </p:sp>
      <p:sp>
        <p:nvSpPr>
          <p:cNvPr id="3" name="Text Placeholder 2">
            <a:extLst>
              <a:ext uri="{FF2B5EF4-FFF2-40B4-BE49-F238E27FC236}">
                <a16:creationId xmlns:a16="http://schemas.microsoft.com/office/drawing/2014/main" id="{C1700A5D-66B5-3ACB-D0F3-85B3EAF3B121}"/>
              </a:ext>
            </a:extLst>
          </p:cNvPr>
          <p:cNvSpPr>
            <a:spLocks noGrp="1"/>
          </p:cNvSpPr>
          <p:nvPr>
            <p:ph type="body" idx="1"/>
          </p:nvPr>
        </p:nvSpPr>
        <p:spPr/>
        <p:txBody>
          <a:bodyPr>
            <a:normAutofit lnSpcReduction="10000"/>
          </a:bodyPr>
          <a:lstStyle/>
          <a:p>
            <a:pPr marL="114300" indent="0">
              <a:buNone/>
            </a:pPr>
            <a:r>
              <a:rPr lang="es-ES_tradnl" b="1" dirty="0">
                <a:solidFill>
                  <a:schemeClr val="tx1"/>
                </a:solidFill>
                <a:latin typeface="+mj-lt"/>
              </a:rPr>
              <a:t>Pregunta 2:</a:t>
            </a:r>
            <a:r>
              <a:rPr lang="es-ES_tradnl" sz="1800" b="1" dirty="0">
                <a:solidFill>
                  <a:schemeClr val="tx1"/>
                </a:solidFill>
                <a:latin typeface="+mj-lt"/>
              </a:rPr>
              <a:t> </a:t>
            </a:r>
            <a:r>
              <a:rPr lang="es-ES_tradnl" sz="1800" dirty="0">
                <a:solidFill>
                  <a:schemeClr val="tx1"/>
                </a:solidFill>
                <a:latin typeface="+mj-lt"/>
              </a:rPr>
              <a:t>¿Cómo relacionan los diferentes estrategias de vida y de producción y características del hogar con indicadores claves como seguridad alimentaria, diversidad dietética y </a:t>
            </a:r>
            <a:r>
              <a:rPr lang="es-ES_tradnl" sz="1800" b="1" dirty="0">
                <a:solidFill>
                  <a:schemeClr val="tx1"/>
                </a:solidFill>
                <a:latin typeface="+mj-lt"/>
              </a:rPr>
              <a:t>vulnerabilidad y resiliencia? </a:t>
            </a:r>
            <a:endParaRPr lang="es-ES_tradnl" b="1" dirty="0">
              <a:solidFill>
                <a:schemeClr val="tx1"/>
              </a:solidFill>
              <a:latin typeface="+mj-lt"/>
            </a:endParaRPr>
          </a:p>
          <a:p>
            <a:r>
              <a:rPr lang="es-ES_tradnl" dirty="0">
                <a:solidFill>
                  <a:schemeClr val="tx1"/>
                </a:solidFill>
                <a:latin typeface="+mj-lt"/>
              </a:rPr>
              <a:t>Los productores están más preocupado sobre los precios que </a:t>
            </a:r>
          </a:p>
          <a:p>
            <a:r>
              <a:rPr lang="es-ES_tradnl" dirty="0">
                <a:solidFill>
                  <a:schemeClr val="tx1"/>
                </a:solidFill>
                <a:latin typeface="+mj-lt"/>
              </a:rPr>
              <a:t>C</a:t>
            </a:r>
            <a:r>
              <a:rPr lang="es-ES_tradnl" sz="1800" dirty="0">
                <a:solidFill>
                  <a:schemeClr val="tx1"/>
                </a:solidFill>
                <a:latin typeface="+mj-lt"/>
              </a:rPr>
              <a:t>orrelaciones con í</a:t>
            </a:r>
            <a:r>
              <a:rPr lang="es-ES_tradnl" sz="1800" b="1" dirty="0">
                <a:solidFill>
                  <a:schemeClr val="tx1"/>
                </a:solidFill>
                <a:latin typeface="+mj-lt"/>
              </a:rPr>
              <a:t>ndices de gravedad del peligro menos severo </a:t>
            </a:r>
            <a:r>
              <a:rPr lang="es-ES_tradnl" sz="1800" dirty="0">
                <a:solidFill>
                  <a:schemeClr val="tx1"/>
                </a:solidFill>
                <a:latin typeface="+mj-lt"/>
              </a:rPr>
              <a:t>incluye</a:t>
            </a:r>
            <a:r>
              <a:rPr lang="es-ES_tradnl" sz="1800" b="1" dirty="0">
                <a:solidFill>
                  <a:schemeClr val="tx1"/>
                </a:solidFill>
                <a:latin typeface="+mj-lt"/>
              </a:rPr>
              <a:t>: </a:t>
            </a:r>
          </a:p>
          <a:p>
            <a:pPr lvl="1"/>
            <a:r>
              <a:rPr lang="es-ES_tradnl" b="1" dirty="0">
                <a:solidFill>
                  <a:schemeClr val="tx1"/>
                </a:solidFill>
                <a:latin typeface="+mj-lt"/>
              </a:rPr>
              <a:t>Productores de </a:t>
            </a:r>
            <a:r>
              <a:rPr lang="es-ES_tradnl" b="1" dirty="0" err="1">
                <a:solidFill>
                  <a:schemeClr val="tx1"/>
                </a:solidFill>
                <a:latin typeface="+mj-lt"/>
              </a:rPr>
              <a:t>Waslala</a:t>
            </a:r>
            <a:r>
              <a:rPr lang="es-ES_tradnl" b="1" dirty="0">
                <a:solidFill>
                  <a:schemeClr val="tx1"/>
                </a:solidFill>
                <a:latin typeface="+mj-lt"/>
              </a:rPr>
              <a:t> </a:t>
            </a:r>
            <a:r>
              <a:rPr lang="es-ES_tradnl" b="1" dirty="0">
                <a:solidFill>
                  <a:schemeClr val="tx1"/>
                </a:solidFill>
                <a:highlight>
                  <a:srgbClr val="00FF00"/>
                </a:highlight>
                <a:latin typeface="+mj-lt"/>
              </a:rPr>
              <a:t>(menos gravedad)***</a:t>
            </a:r>
          </a:p>
          <a:p>
            <a:pPr lvl="1"/>
            <a:r>
              <a:rPr lang="es-ES_tradnl" b="1" dirty="0">
                <a:solidFill>
                  <a:schemeClr val="tx1"/>
                </a:solidFill>
                <a:latin typeface="+mj-lt"/>
              </a:rPr>
              <a:t>Edad del encuestado </a:t>
            </a:r>
            <a:r>
              <a:rPr lang="es-ES_tradnl" b="1" dirty="0">
                <a:solidFill>
                  <a:schemeClr val="tx1"/>
                </a:solidFill>
                <a:highlight>
                  <a:srgbClr val="FFFF00"/>
                </a:highlight>
                <a:latin typeface="+mj-lt"/>
              </a:rPr>
              <a:t>(más gravedad)*</a:t>
            </a:r>
          </a:p>
          <a:p>
            <a:r>
              <a:rPr lang="es-ES_tradnl" dirty="0">
                <a:solidFill>
                  <a:schemeClr val="tx1"/>
                </a:solidFill>
                <a:latin typeface="+mj-lt"/>
              </a:rPr>
              <a:t>Los productores en las </a:t>
            </a:r>
            <a:r>
              <a:rPr lang="es-ES_tradnl" dirty="0" err="1">
                <a:solidFill>
                  <a:schemeClr val="tx1"/>
                </a:solidFill>
                <a:latin typeface="+mj-lt"/>
              </a:rPr>
              <a:t>Segovias</a:t>
            </a:r>
            <a:r>
              <a:rPr lang="es-ES_tradnl" dirty="0">
                <a:solidFill>
                  <a:schemeClr val="tx1"/>
                </a:solidFill>
                <a:latin typeface="+mj-lt"/>
              </a:rPr>
              <a:t> reportan:</a:t>
            </a:r>
          </a:p>
          <a:p>
            <a:pPr lvl="1"/>
            <a:r>
              <a:rPr lang="es-ES_tradnl" sz="1400" b="0" dirty="0">
                <a:solidFill>
                  <a:schemeClr val="tx1"/>
                </a:solidFill>
                <a:effectLst/>
                <a:highlight>
                  <a:srgbClr val="00FF00"/>
                </a:highlight>
                <a:latin typeface="+mj-lt"/>
              </a:rPr>
              <a:t>Bastante más fuentes de ayuda  </a:t>
            </a:r>
          </a:p>
          <a:p>
            <a:pPr lvl="1"/>
            <a:r>
              <a:rPr lang="es-ES_tradnl" dirty="0">
                <a:solidFill>
                  <a:schemeClr val="tx1"/>
                </a:solidFill>
                <a:latin typeface="+mj-lt"/>
              </a:rPr>
              <a:t>Mucho </a:t>
            </a:r>
            <a:r>
              <a:rPr lang="es-ES_tradnl" dirty="0">
                <a:solidFill>
                  <a:schemeClr val="tx1"/>
                </a:solidFill>
                <a:highlight>
                  <a:srgbClr val="00FF00"/>
                </a:highlight>
                <a:latin typeface="+mj-lt"/>
              </a:rPr>
              <a:t>más practicas de la resiliencia personales </a:t>
            </a:r>
          </a:p>
          <a:p>
            <a:pPr marL="596900" lvl="1" indent="0">
              <a:buNone/>
            </a:pPr>
            <a:r>
              <a:rPr lang="es-ES_tradnl" dirty="0">
                <a:solidFill>
                  <a:schemeClr val="tx1"/>
                </a:solidFill>
                <a:latin typeface="+mj-lt"/>
              </a:rPr>
              <a:t>comparado a productores en </a:t>
            </a:r>
            <a:r>
              <a:rPr lang="es-ES_tradnl" dirty="0" err="1">
                <a:solidFill>
                  <a:schemeClr val="tx1"/>
                </a:solidFill>
                <a:latin typeface="+mj-lt"/>
              </a:rPr>
              <a:t>Waslala</a:t>
            </a:r>
            <a:r>
              <a:rPr lang="es-ES_tradnl" dirty="0">
                <a:solidFill>
                  <a:schemeClr val="tx1"/>
                </a:solidFill>
                <a:latin typeface="+mj-lt"/>
              </a:rPr>
              <a:t> y Jinotega </a:t>
            </a:r>
          </a:p>
          <a:p>
            <a:pPr marL="596900" lvl="1" indent="0">
              <a:buNone/>
            </a:pPr>
            <a:r>
              <a:rPr lang="es-ES_tradnl" dirty="0">
                <a:solidFill>
                  <a:schemeClr val="tx1"/>
                </a:solidFill>
                <a:latin typeface="+mj-lt"/>
              </a:rPr>
              <a:t> </a:t>
            </a:r>
          </a:p>
          <a:p>
            <a:pPr lvl="1"/>
            <a:endParaRPr lang="es-ES_tradnl" b="1" dirty="0">
              <a:solidFill>
                <a:schemeClr val="tx1"/>
              </a:solidFill>
              <a:latin typeface="+mj-lt"/>
            </a:endParaRPr>
          </a:p>
        </p:txBody>
      </p:sp>
      <p:pic>
        <p:nvPicPr>
          <p:cNvPr id="4" name="Picture 3">
            <a:extLst>
              <a:ext uri="{FF2B5EF4-FFF2-40B4-BE49-F238E27FC236}">
                <a16:creationId xmlns:a16="http://schemas.microsoft.com/office/drawing/2014/main" id="{6767F974-8A79-7B5F-266D-E3664458E441}"/>
              </a:ext>
            </a:extLst>
          </p:cNvPr>
          <p:cNvPicPr>
            <a:picLocks noChangeAspect="1"/>
          </p:cNvPicPr>
          <p:nvPr/>
        </p:nvPicPr>
        <p:blipFill rotWithShape="1">
          <a:blip r:embed="rId2"/>
          <a:srcRect l="4171"/>
          <a:stretch/>
        </p:blipFill>
        <p:spPr>
          <a:xfrm>
            <a:off x="5378024" y="2946022"/>
            <a:ext cx="3606681" cy="1856923"/>
          </a:xfrm>
          <a:prstGeom prst="rect">
            <a:avLst/>
          </a:prstGeom>
        </p:spPr>
      </p:pic>
    </p:spTree>
    <p:extLst>
      <p:ext uri="{BB962C8B-B14F-4D97-AF65-F5344CB8AC3E}">
        <p14:creationId xmlns:p14="http://schemas.microsoft.com/office/powerpoint/2010/main" val="3342133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E682-9258-9F89-639F-63F221122560}"/>
              </a:ext>
            </a:extLst>
          </p:cNvPr>
          <p:cNvSpPr>
            <a:spLocks noGrp="1"/>
          </p:cNvSpPr>
          <p:nvPr>
            <p:ph type="title"/>
          </p:nvPr>
        </p:nvSpPr>
        <p:spPr/>
        <p:txBody>
          <a:bodyPr>
            <a:normAutofit fontScale="90000"/>
          </a:bodyPr>
          <a:lstStyle/>
          <a:p>
            <a:r>
              <a:rPr lang="es-ES_tradnl" b="1" dirty="0"/>
              <a:t>Conclusiones preliminares </a:t>
            </a:r>
          </a:p>
        </p:txBody>
      </p:sp>
      <p:sp>
        <p:nvSpPr>
          <p:cNvPr id="3" name="Text Placeholder 2">
            <a:extLst>
              <a:ext uri="{FF2B5EF4-FFF2-40B4-BE49-F238E27FC236}">
                <a16:creationId xmlns:a16="http://schemas.microsoft.com/office/drawing/2014/main" id="{C1700A5D-66B5-3ACB-D0F3-85B3EAF3B121}"/>
              </a:ext>
            </a:extLst>
          </p:cNvPr>
          <p:cNvSpPr>
            <a:spLocks noGrp="1"/>
          </p:cNvSpPr>
          <p:nvPr>
            <p:ph type="body" idx="1"/>
          </p:nvPr>
        </p:nvSpPr>
        <p:spPr/>
        <p:txBody>
          <a:bodyPr/>
          <a:lstStyle/>
          <a:p>
            <a:pPr marL="114300" indent="0">
              <a:buNone/>
            </a:pPr>
            <a:r>
              <a:rPr lang="es-ES_tradnl" sz="1800" b="1" dirty="0">
                <a:latin typeface="+mj-lt"/>
              </a:rPr>
              <a:t>Pregunta de Investigación (PI) </a:t>
            </a:r>
            <a:r>
              <a:rPr lang="es-ES_tradnl" sz="1800" b="1" dirty="0">
                <a:solidFill>
                  <a:srgbClr val="000000"/>
                </a:solidFill>
                <a:latin typeface="+mj-lt"/>
              </a:rPr>
              <a:t>3</a:t>
            </a:r>
            <a:r>
              <a:rPr lang="es-ES_tradnl" sz="1800" b="1" i="0" u="none" strike="noStrike" dirty="0">
                <a:solidFill>
                  <a:srgbClr val="000000"/>
                </a:solidFill>
                <a:effectLst/>
                <a:latin typeface="+mj-lt"/>
              </a:rPr>
              <a:t>: Hacia el cambio en los sistemas alimentarías </a:t>
            </a:r>
          </a:p>
          <a:p>
            <a:pPr marL="114300" indent="0">
              <a:buNone/>
            </a:pPr>
            <a:endParaRPr lang="es-ES_tradnl" dirty="0"/>
          </a:p>
        </p:txBody>
      </p:sp>
      <p:sp>
        <p:nvSpPr>
          <p:cNvPr id="6" name="TextBox 5">
            <a:extLst>
              <a:ext uri="{FF2B5EF4-FFF2-40B4-BE49-F238E27FC236}">
                <a16:creationId xmlns:a16="http://schemas.microsoft.com/office/drawing/2014/main" id="{9A7FBF76-8C4A-8313-699A-6A339B64B2E7}"/>
              </a:ext>
            </a:extLst>
          </p:cNvPr>
          <p:cNvSpPr txBox="1"/>
          <p:nvPr/>
        </p:nvSpPr>
        <p:spPr>
          <a:xfrm>
            <a:off x="531341" y="2167147"/>
            <a:ext cx="4572000" cy="2246769"/>
          </a:xfrm>
          <a:prstGeom prst="rect">
            <a:avLst/>
          </a:prstGeom>
          <a:noFill/>
        </p:spPr>
        <p:txBody>
          <a:bodyPr wrap="square">
            <a:spAutoFit/>
          </a:bodyPr>
          <a:lstStyle/>
          <a:p>
            <a:pPr marL="114300" indent="0">
              <a:buNone/>
            </a:pPr>
            <a:r>
              <a:rPr lang="es-ES_tradnl" dirty="0"/>
              <a:t>Oportunidades </a:t>
            </a:r>
          </a:p>
          <a:p>
            <a:pPr>
              <a:buFont typeface="+mj-lt"/>
              <a:buAutoNum type="arabicPeriod"/>
            </a:pPr>
            <a:r>
              <a:rPr lang="es-ES_tradnl" dirty="0"/>
              <a:t>La agricultura orgánica y agroecológica </a:t>
            </a:r>
          </a:p>
          <a:p>
            <a:pPr>
              <a:buFont typeface="+mj-lt"/>
              <a:buAutoNum type="arabicPeriod"/>
            </a:pPr>
            <a:r>
              <a:rPr lang="es-ES_tradnl" dirty="0"/>
              <a:t>Historia del resistencias y movimientos sociales rurales</a:t>
            </a:r>
          </a:p>
          <a:p>
            <a:pPr>
              <a:buFont typeface="+mj-lt"/>
              <a:buAutoNum type="arabicPeriod"/>
            </a:pPr>
            <a:r>
              <a:rPr lang="es-ES_tradnl" dirty="0"/>
              <a:t>La creatividad y solidaridad    </a:t>
            </a:r>
          </a:p>
          <a:p>
            <a:pPr marL="114300" indent="0">
              <a:buNone/>
            </a:pPr>
            <a:endParaRPr lang="es-ES_tradnl" dirty="0"/>
          </a:p>
          <a:p>
            <a:pPr marL="114300" indent="0">
              <a:buNone/>
            </a:pPr>
            <a:r>
              <a:rPr lang="es-ES_tradnl" dirty="0"/>
              <a:t>Desafíos </a:t>
            </a:r>
          </a:p>
          <a:p>
            <a:pPr>
              <a:buFont typeface="+mj-lt"/>
              <a:buAutoNum type="arabicPeriod"/>
            </a:pPr>
            <a:r>
              <a:rPr lang="es-ES_tradnl" dirty="0"/>
              <a:t>Acceso a la tierra </a:t>
            </a:r>
          </a:p>
          <a:p>
            <a:pPr>
              <a:buFont typeface="+mj-lt"/>
              <a:buAutoNum type="arabicPeriod"/>
            </a:pPr>
            <a:r>
              <a:rPr lang="es-ES_tradnl" dirty="0"/>
              <a:t>Es difícil cambiar el camino después de algunos años </a:t>
            </a:r>
          </a:p>
          <a:p>
            <a:pPr>
              <a:buFont typeface="+mj-lt"/>
              <a:buAutoNum type="arabicPeriod"/>
            </a:pPr>
            <a:r>
              <a:rPr lang="es-ES_tradnl" dirty="0"/>
              <a:t>Cambio Climático </a:t>
            </a:r>
          </a:p>
        </p:txBody>
      </p:sp>
    </p:spTree>
    <p:extLst>
      <p:ext uri="{BB962C8B-B14F-4D97-AF65-F5344CB8AC3E}">
        <p14:creationId xmlns:p14="http://schemas.microsoft.com/office/powerpoint/2010/main" val="4006751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9E43-F93E-2FD7-54A1-38228188495B}"/>
              </a:ext>
            </a:extLst>
          </p:cNvPr>
          <p:cNvSpPr>
            <a:spLocks noGrp="1"/>
          </p:cNvSpPr>
          <p:nvPr>
            <p:ph type="title"/>
          </p:nvPr>
        </p:nvSpPr>
        <p:spPr/>
        <p:txBody>
          <a:bodyPr>
            <a:normAutofit fontScale="90000"/>
          </a:bodyPr>
          <a:lstStyle/>
          <a:p>
            <a:pPr algn="ctr"/>
            <a:r>
              <a:rPr lang="en-US" b="1" dirty="0"/>
              <a:t>Gracias </a:t>
            </a:r>
          </a:p>
        </p:txBody>
      </p:sp>
    </p:spTree>
    <p:extLst>
      <p:ext uri="{BB962C8B-B14F-4D97-AF65-F5344CB8AC3E}">
        <p14:creationId xmlns:p14="http://schemas.microsoft.com/office/powerpoint/2010/main" val="299871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296979"/>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ts val="990"/>
              <a:buFont typeface="Arial"/>
              <a:buNone/>
            </a:pPr>
            <a:r>
              <a:rPr lang="es-ES_tradnl" sz="5200" dirty="0"/>
              <a:t>Preguntas de investigación </a:t>
            </a:r>
          </a:p>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F35B7A8F-9396-9EF3-503B-6B36D1B54EA1}"/>
              </a:ext>
            </a:extLst>
          </p:cNvPr>
          <p:cNvSpPr txBox="1"/>
          <p:nvPr/>
        </p:nvSpPr>
        <p:spPr>
          <a:xfrm>
            <a:off x="569801" y="1336130"/>
            <a:ext cx="8004397" cy="3293209"/>
          </a:xfrm>
          <a:prstGeom prst="rect">
            <a:avLst/>
          </a:prstGeom>
          <a:noFill/>
        </p:spPr>
        <p:txBody>
          <a:bodyPr wrap="square" rtlCol="0">
            <a:spAutoFit/>
          </a:bodyPr>
          <a:lstStyle/>
          <a:p>
            <a:pPr marL="285750" indent="-285750" rtl="0" fontAlgn="base">
              <a:spcBef>
                <a:spcPts val="0"/>
              </a:spcBef>
              <a:spcAft>
                <a:spcPts val="0"/>
              </a:spcAft>
              <a:buFont typeface="Arial" panose="020B0604020202020204" pitchFamily="34" charset="0"/>
              <a:buChar char="•"/>
            </a:pPr>
            <a:r>
              <a:rPr lang="es-ES_tradnl" sz="1600" b="1" dirty="0">
                <a:latin typeface="+mj-lt"/>
              </a:rPr>
              <a:t>Pregunta de Investigación </a:t>
            </a:r>
            <a:r>
              <a:rPr lang="es-ES_tradnl" sz="1600" b="1" i="0" u="none" strike="noStrike" dirty="0">
                <a:solidFill>
                  <a:srgbClr val="000000"/>
                </a:solidFill>
                <a:effectLst/>
                <a:latin typeface="+mj-lt"/>
              </a:rPr>
              <a:t>1: ¿</a:t>
            </a:r>
            <a:r>
              <a:rPr lang="es-ES_tradnl" sz="1600" b="0" i="0" u="none" strike="noStrike" dirty="0">
                <a:solidFill>
                  <a:srgbClr val="000000"/>
                </a:solidFill>
                <a:effectLst/>
                <a:latin typeface="+mj-lt"/>
              </a:rPr>
              <a:t>Que es el nivel de producción diversificado y agroecológica</a:t>
            </a:r>
            <a:r>
              <a:rPr lang="es-ES_tradnl" sz="1600" dirty="0">
                <a:latin typeface="+mj-lt"/>
              </a:rPr>
              <a:t> </a:t>
            </a:r>
            <a:r>
              <a:rPr lang="es-ES_tradnl" sz="1600" b="0" i="0" u="none" strike="noStrike" dirty="0">
                <a:solidFill>
                  <a:srgbClr val="000000"/>
                </a:solidFill>
                <a:effectLst/>
                <a:latin typeface="+mj-lt"/>
              </a:rPr>
              <a:t> entre productores de pequeña escale vendiendo café, cacao y verduras a mercados nacionales y internacional en el norte de Nicaragua? </a:t>
            </a:r>
          </a:p>
          <a:p>
            <a:pPr rtl="0" fontAlgn="base">
              <a:spcBef>
                <a:spcPts val="0"/>
              </a:spcBef>
              <a:spcAft>
                <a:spcPts val="0"/>
              </a:spcAft>
              <a:buFont typeface="Arial" panose="020B0604020202020204" pitchFamily="34" charset="0"/>
              <a:buChar char="•"/>
            </a:pPr>
            <a:endParaRPr lang="es-ES_tradnl" sz="1600" dirty="0">
              <a:latin typeface="+mj-lt"/>
            </a:endParaRPr>
          </a:p>
          <a:p>
            <a:pPr marL="285750" indent="-285750" rtl="0" fontAlgn="base">
              <a:spcBef>
                <a:spcPts val="0"/>
              </a:spcBef>
              <a:spcAft>
                <a:spcPts val="0"/>
              </a:spcAft>
              <a:buFont typeface="Arial" panose="020B0604020202020204" pitchFamily="34" charset="0"/>
              <a:buChar char="•"/>
            </a:pPr>
            <a:r>
              <a:rPr lang="es-ES_tradnl" sz="1600" b="1" dirty="0">
                <a:latin typeface="+mj-lt"/>
              </a:rPr>
              <a:t>Pregunta de Investigación </a:t>
            </a:r>
            <a:r>
              <a:rPr lang="es-ES_tradnl" sz="1600" b="1" i="0" u="none" strike="noStrike" dirty="0">
                <a:solidFill>
                  <a:srgbClr val="000000"/>
                </a:solidFill>
                <a:effectLst/>
                <a:latin typeface="+mj-lt"/>
              </a:rPr>
              <a:t>2</a:t>
            </a:r>
            <a:r>
              <a:rPr lang="es-ES_tradnl" sz="1600" b="0" i="0" u="none" strike="noStrike" dirty="0">
                <a:solidFill>
                  <a:srgbClr val="000000"/>
                </a:solidFill>
                <a:effectLst/>
                <a:latin typeface="+mj-lt"/>
              </a:rPr>
              <a:t>: ¿Cómo relacionan</a:t>
            </a:r>
            <a:r>
              <a:rPr lang="es-ES_tradnl" sz="1600" dirty="0">
                <a:latin typeface="+mj-lt"/>
              </a:rPr>
              <a:t> los diferentes estrategias de vida y de producción (</a:t>
            </a:r>
            <a:r>
              <a:rPr lang="es-ES_tradnl" sz="1600" dirty="0" err="1">
                <a:latin typeface="+mj-lt"/>
              </a:rPr>
              <a:t>ej</a:t>
            </a:r>
            <a:r>
              <a:rPr lang="es-ES_tradnl" sz="1600" dirty="0">
                <a:latin typeface="+mj-lt"/>
              </a:rPr>
              <a:t>: producción de auto-consumo vs. para la venta) y características del hogar con indicadores claves como seguridad alimentaria, diversidad dietética y vulnerabilidad y resiliencia? </a:t>
            </a:r>
            <a:endParaRPr lang="es-ES_tradnl" sz="1600" b="0" i="0" u="none" strike="noStrike" dirty="0">
              <a:solidFill>
                <a:srgbClr val="000000"/>
              </a:solidFill>
              <a:effectLst/>
              <a:latin typeface="+mj-lt"/>
            </a:endParaRPr>
          </a:p>
          <a:p>
            <a:pPr rtl="0" fontAlgn="base">
              <a:spcBef>
                <a:spcPts val="0"/>
              </a:spcBef>
              <a:spcAft>
                <a:spcPts val="0"/>
              </a:spcAft>
              <a:buFont typeface="Arial" panose="020B0604020202020204" pitchFamily="34" charset="0"/>
              <a:buChar char="•"/>
            </a:pPr>
            <a:endParaRPr lang="es-ES_tradnl" sz="1600" b="0" i="0" u="none" strike="noStrike" dirty="0">
              <a:solidFill>
                <a:srgbClr val="000000"/>
              </a:solidFill>
              <a:effectLst/>
              <a:latin typeface="+mj-lt"/>
            </a:endParaRPr>
          </a:p>
          <a:p>
            <a:pPr marL="285750" indent="-285750" rtl="0" fontAlgn="base">
              <a:spcBef>
                <a:spcPts val="0"/>
              </a:spcBef>
              <a:spcAft>
                <a:spcPts val="0"/>
              </a:spcAft>
              <a:buFont typeface="Arial" panose="020B0604020202020204" pitchFamily="34" charset="0"/>
              <a:buChar char="•"/>
            </a:pPr>
            <a:r>
              <a:rPr lang="es-ES_tradnl" sz="1600" b="1" dirty="0">
                <a:latin typeface="+mj-lt"/>
              </a:rPr>
              <a:t>Pregunta de Investigación 3</a:t>
            </a:r>
            <a:r>
              <a:rPr lang="es-ES_tradnl" sz="1600" b="1" i="0" u="none" strike="noStrike" dirty="0">
                <a:solidFill>
                  <a:srgbClr val="000000"/>
                </a:solidFill>
                <a:effectLst/>
                <a:latin typeface="+mj-lt"/>
              </a:rPr>
              <a:t>:</a:t>
            </a:r>
            <a:r>
              <a:rPr lang="es-ES_tradnl" sz="1600" b="0" i="0" u="none" strike="noStrike" dirty="0">
                <a:solidFill>
                  <a:srgbClr val="000000"/>
                </a:solidFill>
                <a:effectLst/>
                <a:latin typeface="+mj-lt"/>
              </a:rPr>
              <a:t> </a:t>
            </a:r>
            <a:r>
              <a:rPr lang="es-ES_tradnl" sz="1600" dirty="0">
                <a:latin typeface="+mj-lt"/>
              </a:rPr>
              <a:t>¿</a:t>
            </a:r>
            <a:r>
              <a:rPr lang="es-ES_tradnl" sz="1600" b="0" i="0" u="none" strike="noStrike" dirty="0">
                <a:solidFill>
                  <a:srgbClr val="000000"/>
                </a:solidFill>
                <a:effectLst/>
                <a:latin typeface="+mj-lt"/>
              </a:rPr>
              <a:t>Cuáles sones las obstáculos y posibilidades para utilizar la agroecología para guiar procesos de diversificación y cambios en sistemas alimentarías que augmenten la soberanía alimentaria de los pequeños productores? </a:t>
            </a:r>
            <a:endParaRPr lang="es-ES_tradnl" sz="12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0005-2485-63CA-9440-DABCF37D4C51}"/>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B86004E1-F6A7-A396-C41D-88ACAF17C569}"/>
              </a:ext>
            </a:extLst>
          </p:cNvPr>
          <p:cNvPicPr>
            <a:picLocks noChangeAspect="1"/>
          </p:cNvPicPr>
          <p:nvPr/>
        </p:nvPicPr>
        <p:blipFill>
          <a:blip r:embed="rId2"/>
          <a:stretch>
            <a:fillRect/>
          </a:stretch>
        </p:blipFill>
        <p:spPr>
          <a:xfrm>
            <a:off x="311699" y="0"/>
            <a:ext cx="8739853" cy="5143500"/>
          </a:xfrm>
          <a:prstGeom prst="rect">
            <a:avLst/>
          </a:prstGeom>
        </p:spPr>
      </p:pic>
    </p:spTree>
    <p:extLst>
      <p:ext uri="{BB962C8B-B14F-4D97-AF65-F5344CB8AC3E}">
        <p14:creationId xmlns:p14="http://schemas.microsoft.com/office/powerpoint/2010/main" val="394549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AD83-9997-ACAD-6E13-BB4D5FAAAA00}"/>
              </a:ext>
            </a:extLst>
          </p:cNvPr>
          <p:cNvSpPr>
            <a:spLocks noGrp="1"/>
          </p:cNvSpPr>
          <p:nvPr>
            <p:ph type="title"/>
          </p:nvPr>
        </p:nvSpPr>
        <p:spPr/>
        <p:txBody>
          <a:bodyPr>
            <a:normAutofit/>
          </a:bodyPr>
          <a:lstStyle/>
          <a:p>
            <a:pPr rtl="0">
              <a:spcBef>
                <a:spcPts val="0"/>
              </a:spcBef>
              <a:spcAft>
                <a:spcPts val="0"/>
              </a:spcAft>
            </a:pPr>
            <a:r>
              <a:rPr lang="es-ES_tradnl" sz="1800" b="1" i="0" u="none" strike="noStrike" dirty="0">
                <a:solidFill>
                  <a:srgbClr val="000000"/>
                </a:solidFill>
                <a:effectLst/>
                <a:latin typeface="Arial" panose="020B0604020202020204" pitchFamily="34" charset="0"/>
              </a:rPr>
              <a:t>Tamaño de la muestra de la encuesta por región y organización</a:t>
            </a:r>
            <a:endParaRPr lang="es-ES_tradnl" dirty="0"/>
          </a:p>
        </p:txBody>
      </p:sp>
      <p:sp>
        <p:nvSpPr>
          <p:cNvPr id="4" name="TextBox 3">
            <a:extLst>
              <a:ext uri="{FF2B5EF4-FFF2-40B4-BE49-F238E27FC236}">
                <a16:creationId xmlns:a16="http://schemas.microsoft.com/office/drawing/2014/main" id="{2A02D46B-31BB-D37E-818D-5F6CED2EB7D5}"/>
              </a:ext>
            </a:extLst>
          </p:cNvPr>
          <p:cNvSpPr txBox="1"/>
          <p:nvPr/>
        </p:nvSpPr>
        <p:spPr>
          <a:xfrm>
            <a:off x="2286000" y="2419495"/>
            <a:ext cx="4572000" cy="307777"/>
          </a:xfrm>
          <a:prstGeom prst="rect">
            <a:avLst/>
          </a:prstGeom>
          <a:noFill/>
        </p:spPr>
        <p:txBody>
          <a:bodyPr wrap="square">
            <a:spAutoFit/>
          </a:bodyPr>
          <a:lstStyle/>
          <a:p>
            <a:r>
              <a:rPr lang="en-US" b="0" dirty="0">
                <a:effectLst/>
              </a:rPr>
              <a:t> </a:t>
            </a:r>
            <a:endParaRPr lang="en-US" dirty="0"/>
          </a:p>
        </p:txBody>
      </p:sp>
      <p:graphicFrame>
        <p:nvGraphicFramePr>
          <p:cNvPr id="5" name="Table 4">
            <a:extLst>
              <a:ext uri="{FF2B5EF4-FFF2-40B4-BE49-F238E27FC236}">
                <a16:creationId xmlns:a16="http://schemas.microsoft.com/office/drawing/2014/main" id="{B0C8680E-DDB5-FCC7-038D-27E2B7375B00}"/>
              </a:ext>
            </a:extLst>
          </p:cNvPr>
          <p:cNvGraphicFramePr>
            <a:graphicFrameLocks noGrp="1"/>
          </p:cNvGraphicFramePr>
          <p:nvPr/>
        </p:nvGraphicFramePr>
        <p:xfrm>
          <a:off x="385762" y="1317625"/>
          <a:ext cx="8372475" cy="3086100"/>
        </p:xfrm>
        <a:graphic>
          <a:graphicData uri="http://schemas.openxmlformats.org/drawingml/2006/table">
            <a:tbl>
              <a:tblPr/>
              <a:tblGrid>
                <a:gridCol w="2743200">
                  <a:extLst>
                    <a:ext uri="{9D8B030D-6E8A-4147-A177-3AD203B41FA5}">
                      <a16:colId xmlns:a16="http://schemas.microsoft.com/office/drawing/2014/main" val="226401245"/>
                    </a:ext>
                  </a:extLst>
                </a:gridCol>
                <a:gridCol w="1876425">
                  <a:extLst>
                    <a:ext uri="{9D8B030D-6E8A-4147-A177-3AD203B41FA5}">
                      <a16:colId xmlns:a16="http://schemas.microsoft.com/office/drawing/2014/main" val="599244776"/>
                    </a:ext>
                  </a:extLst>
                </a:gridCol>
                <a:gridCol w="1876425">
                  <a:extLst>
                    <a:ext uri="{9D8B030D-6E8A-4147-A177-3AD203B41FA5}">
                      <a16:colId xmlns:a16="http://schemas.microsoft.com/office/drawing/2014/main" val="3217064475"/>
                    </a:ext>
                  </a:extLst>
                </a:gridCol>
                <a:gridCol w="1876425">
                  <a:extLst>
                    <a:ext uri="{9D8B030D-6E8A-4147-A177-3AD203B41FA5}">
                      <a16:colId xmlns:a16="http://schemas.microsoft.com/office/drawing/2014/main" val="1914859716"/>
                    </a:ext>
                  </a:extLst>
                </a:gridCol>
              </a:tblGrid>
              <a:tr h="514350">
                <a:tc>
                  <a:txBody>
                    <a:bodyPr/>
                    <a:lstStyle/>
                    <a:p>
                      <a:pPr fontAlgn="b"/>
                      <a:r>
                        <a:rPr lang="en-US">
                          <a:effectLst/>
                        </a:rPr>
                        <a:t> </a:t>
                      </a: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2014</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2017</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2022</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212662"/>
                  </a:ext>
                </a:extLst>
              </a:tr>
              <a:tr h="428625">
                <a:tc>
                  <a:txBody>
                    <a:bodyPr/>
                    <a:lstStyle/>
                    <a:p>
                      <a:pPr rtl="0" fontAlgn="b">
                        <a:spcBef>
                          <a:spcPts val="0"/>
                        </a:spcBef>
                        <a:spcAft>
                          <a:spcPts val="0"/>
                        </a:spcAft>
                      </a:pPr>
                      <a:r>
                        <a:rPr lang="en-US" sz="2100" b="0" i="0" u="none" strike="noStrike">
                          <a:solidFill>
                            <a:srgbClr val="000000"/>
                          </a:solidFill>
                          <a:effectLst/>
                          <a:latin typeface="Arial" panose="020B0604020202020204" pitchFamily="34" charset="0"/>
                        </a:rPr>
                        <a:t>Jinotega</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30</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86157267"/>
                  </a:ext>
                </a:extLst>
              </a:tr>
              <a:tr h="428625">
                <a:tc>
                  <a:txBody>
                    <a:bodyPr/>
                    <a:lstStyle/>
                    <a:p>
                      <a:pPr rtl="0" fontAlgn="b">
                        <a:spcBef>
                          <a:spcPts val="0"/>
                        </a:spcBef>
                        <a:spcAft>
                          <a:spcPts val="0"/>
                        </a:spcAft>
                      </a:pPr>
                      <a:r>
                        <a:rPr lang="en-US" sz="2100" b="0" i="0" u="none" strike="noStrike">
                          <a:solidFill>
                            <a:srgbClr val="000000"/>
                          </a:solidFill>
                          <a:effectLst/>
                          <a:latin typeface="Arial" panose="020B0604020202020204" pitchFamily="34" charset="0"/>
                        </a:rPr>
                        <a:t>Nueva Waslala</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120</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83732523"/>
                  </a:ext>
                </a:extLst>
              </a:tr>
              <a:tr h="428625">
                <a:tc>
                  <a:txBody>
                    <a:bodyPr/>
                    <a:lstStyle/>
                    <a:p>
                      <a:pPr rtl="0" fontAlgn="b">
                        <a:spcBef>
                          <a:spcPts val="0"/>
                        </a:spcBef>
                        <a:spcAft>
                          <a:spcPts val="0"/>
                        </a:spcAft>
                      </a:pPr>
                      <a:r>
                        <a:rPr lang="en-US" sz="2100" b="0" i="0" u="none" strike="noStrike">
                          <a:solidFill>
                            <a:srgbClr val="000000"/>
                          </a:solidFill>
                          <a:effectLst/>
                          <a:latin typeface="Arial" panose="020B0604020202020204" pitchFamily="34" charset="0"/>
                        </a:rPr>
                        <a:t>Segovias</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364</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334</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313</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46252044"/>
                  </a:ext>
                </a:extLst>
              </a:tr>
              <a:tr h="428625">
                <a:tc>
                  <a:txBody>
                    <a:bodyPr/>
                    <a:lstStyle/>
                    <a:p>
                      <a:pPr rtl="0" fontAlgn="b">
                        <a:spcBef>
                          <a:spcPts val="0"/>
                        </a:spcBef>
                        <a:spcAft>
                          <a:spcPts val="0"/>
                        </a:spcAft>
                      </a:pPr>
                      <a:r>
                        <a:rPr lang="en-US" sz="2100" b="0" i="0" u="none" strike="noStrike">
                          <a:solidFill>
                            <a:srgbClr val="000000"/>
                          </a:solidFill>
                          <a:effectLst/>
                          <a:latin typeface="Arial" panose="020B0604020202020204" pitchFamily="34" charset="0"/>
                        </a:rPr>
                        <a:t>    CaC</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102</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97</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70</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62535601"/>
                  </a:ext>
                </a:extLst>
              </a:tr>
              <a:tr h="428625">
                <a:tc>
                  <a:txBody>
                    <a:bodyPr/>
                    <a:lstStyle/>
                    <a:p>
                      <a:pPr rtl="0" fontAlgn="b">
                        <a:spcBef>
                          <a:spcPts val="0"/>
                        </a:spcBef>
                        <a:spcAft>
                          <a:spcPts val="0"/>
                        </a:spcAft>
                      </a:pPr>
                      <a:r>
                        <a:rPr lang="en-US" sz="2100" b="0" i="0" u="none" strike="noStrike">
                          <a:solidFill>
                            <a:srgbClr val="000000"/>
                          </a:solidFill>
                          <a:effectLst/>
                          <a:latin typeface="Arial" panose="020B0604020202020204" pitchFamily="34" charset="0"/>
                        </a:rPr>
                        <a:t>    PRODECOOP</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156</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141</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149</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8649"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93053392"/>
                  </a:ext>
                </a:extLst>
              </a:tr>
              <a:tr h="428625">
                <a:tc>
                  <a:txBody>
                    <a:bodyPr/>
                    <a:lstStyle/>
                    <a:p>
                      <a:pPr rtl="0" fontAlgn="b">
                        <a:spcBef>
                          <a:spcPts val="0"/>
                        </a:spcBef>
                        <a:spcAft>
                          <a:spcPts val="0"/>
                        </a:spcAft>
                      </a:pPr>
                      <a:r>
                        <a:rPr lang="en-US" sz="2100" b="0" i="0" u="none" strike="noStrike">
                          <a:solidFill>
                            <a:srgbClr val="000000"/>
                          </a:solidFill>
                          <a:effectLst/>
                          <a:latin typeface="Arial" panose="020B0604020202020204" pitchFamily="34" charset="0"/>
                        </a:rPr>
                        <a:t>    Other / unaffiliated</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106</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a:solidFill>
                            <a:srgbClr val="000000"/>
                          </a:solidFill>
                          <a:effectLst/>
                          <a:latin typeface="Arial" panose="020B0604020202020204" pitchFamily="34" charset="0"/>
                        </a:rPr>
                        <a:t>96</a:t>
                      </a:r>
                      <a:endParaRPr lang="en-US">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spcBef>
                          <a:spcPts val="0"/>
                        </a:spcBef>
                        <a:spcAft>
                          <a:spcPts val="0"/>
                        </a:spcAft>
                      </a:pPr>
                      <a:r>
                        <a:rPr lang="en-US" sz="2100" b="0" i="0" u="none" strike="noStrike" dirty="0">
                          <a:solidFill>
                            <a:srgbClr val="000000"/>
                          </a:solidFill>
                          <a:effectLst/>
                          <a:latin typeface="Arial" panose="020B0604020202020204" pitchFamily="34" charset="0"/>
                        </a:rPr>
                        <a:t>94</a:t>
                      </a:r>
                      <a:endParaRPr lang="en-US" dirty="0">
                        <a:effectLst/>
                      </a:endParaRPr>
                    </a:p>
                  </a:txBody>
                  <a:tcPr marL="28575" marR="28575" marT="19050" marB="19050" anchor="b">
                    <a:lnL w="8649" cap="flat" cmpd="sng" algn="ctr">
                      <a:solidFill>
                        <a:srgbClr val="CCCCCC"/>
                      </a:solidFill>
                      <a:prstDash val="solid"/>
                      <a:round/>
                      <a:headEnd type="none" w="med" len="med"/>
                      <a:tailEnd type="none" w="med" len="med"/>
                    </a:lnL>
                    <a:lnR w="8649" cap="flat" cmpd="sng" algn="ctr">
                      <a:solidFill>
                        <a:srgbClr val="CCCCCC"/>
                      </a:solidFill>
                      <a:prstDash val="solid"/>
                      <a:round/>
                      <a:headEnd type="none" w="med" len="med"/>
                      <a:tailEnd type="none" w="med" len="med"/>
                    </a:lnR>
                    <a:lnT w="8649"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3357213"/>
                  </a:ext>
                </a:extLst>
              </a:tr>
            </a:tbl>
          </a:graphicData>
        </a:graphic>
      </p:graphicFrame>
      <p:sp>
        <p:nvSpPr>
          <p:cNvPr id="6" name="Rectangle 1">
            <a:extLst>
              <a:ext uri="{FF2B5EF4-FFF2-40B4-BE49-F238E27FC236}">
                <a16:creationId xmlns:a16="http://schemas.microsoft.com/office/drawing/2014/main" id="{73D4D97E-BCB9-BDD8-CB07-82D9C56BA368}"/>
              </a:ext>
            </a:extLst>
          </p:cNvPr>
          <p:cNvSpPr>
            <a:spLocks noChangeArrowheads="1"/>
          </p:cNvSpPr>
          <p:nvPr/>
        </p:nvSpPr>
        <p:spPr bwMode="auto">
          <a:xfrm>
            <a:off x="385763" y="1317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1976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224614" y="166351"/>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ts val="990"/>
              <a:buFont typeface="Arial"/>
              <a:buNone/>
            </a:pPr>
            <a:r>
              <a:rPr lang="es-ES_tradnl" sz="2700" b="1" dirty="0"/>
              <a:t>¿Que son resultados esperan ver? </a:t>
            </a:r>
          </a:p>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F35B7A8F-9396-9EF3-503B-6B36D1B54EA1}"/>
              </a:ext>
            </a:extLst>
          </p:cNvPr>
          <p:cNvSpPr txBox="1"/>
          <p:nvPr/>
        </p:nvSpPr>
        <p:spPr>
          <a:xfrm>
            <a:off x="665301" y="2370948"/>
            <a:ext cx="7639225" cy="2492990"/>
          </a:xfrm>
          <a:prstGeom prst="rect">
            <a:avLst/>
          </a:prstGeom>
          <a:noFill/>
        </p:spPr>
        <p:txBody>
          <a:bodyPr wrap="square" rtlCol="0">
            <a:spAutoFit/>
          </a:bodyPr>
          <a:lstStyle/>
          <a:p>
            <a:pPr rtl="0" fontAlgn="base">
              <a:spcBef>
                <a:spcPts val="0"/>
              </a:spcBef>
              <a:spcAft>
                <a:spcPts val="0"/>
              </a:spcAft>
            </a:pPr>
            <a:r>
              <a:rPr lang="es-ES_tradnl" sz="1200" b="1" dirty="0">
                <a:solidFill>
                  <a:schemeClr val="bg2"/>
                </a:solidFill>
                <a:latin typeface="+mj-lt"/>
              </a:rPr>
              <a:t>Pregunta de Investigación (PI) </a:t>
            </a:r>
            <a:r>
              <a:rPr lang="es-ES_tradnl" sz="1200" b="1" i="0" u="none" strike="noStrike" dirty="0">
                <a:solidFill>
                  <a:schemeClr val="bg2"/>
                </a:solidFill>
                <a:effectLst/>
                <a:latin typeface="+mj-lt"/>
              </a:rPr>
              <a:t>1: </a:t>
            </a:r>
            <a:r>
              <a:rPr lang="es-ES_tradnl" sz="1200" dirty="0">
                <a:solidFill>
                  <a:schemeClr val="bg2"/>
                </a:solidFill>
                <a:latin typeface="+mj-lt"/>
              </a:rPr>
              <a:t>¿</a:t>
            </a:r>
            <a:r>
              <a:rPr lang="es-ES_tradnl" sz="1200" b="0" i="0" u="none" strike="noStrike" dirty="0">
                <a:solidFill>
                  <a:schemeClr val="bg2"/>
                </a:solidFill>
                <a:effectLst/>
                <a:latin typeface="+mj-lt"/>
              </a:rPr>
              <a:t>Que es el nivel de producción diversificado y agroecológica</a:t>
            </a:r>
            <a:r>
              <a:rPr lang="es-ES_tradnl" sz="1200" dirty="0">
                <a:solidFill>
                  <a:schemeClr val="bg2"/>
                </a:solidFill>
                <a:latin typeface="+mj-lt"/>
              </a:rPr>
              <a:t> </a:t>
            </a:r>
            <a:r>
              <a:rPr lang="es-ES_tradnl" sz="1200" b="0" i="0" u="none" strike="noStrike" dirty="0">
                <a:solidFill>
                  <a:schemeClr val="bg2"/>
                </a:solidFill>
                <a:effectLst/>
                <a:latin typeface="+mj-lt"/>
              </a:rPr>
              <a:t> entre productores de pequeña escale vendiendo café, cacao y verduras a mercados nacionales y internacional en el norte de Nicaragua? </a:t>
            </a:r>
          </a:p>
          <a:p>
            <a:pPr marL="171450" indent="-171450" rtl="0" fontAlgn="base">
              <a:spcBef>
                <a:spcPts val="0"/>
              </a:spcBef>
              <a:spcAft>
                <a:spcPts val="0"/>
              </a:spcAft>
              <a:buFont typeface="Arial" panose="020B0604020202020204" pitchFamily="34" charset="0"/>
              <a:buChar char="•"/>
            </a:pPr>
            <a:r>
              <a:rPr lang="es-ES_tradnl" sz="1200" dirty="0">
                <a:solidFill>
                  <a:schemeClr val="bg2"/>
                </a:solidFill>
                <a:latin typeface="+mj-lt"/>
              </a:rPr>
              <a:t>Ejemplo: Yo espero que los productores de Cacao en </a:t>
            </a:r>
            <a:r>
              <a:rPr lang="es-ES_tradnl" sz="1200" dirty="0" err="1">
                <a:solidFill>
                  <a:schemeClr val="bg2"/>
                </a:solidFill>
                <a:latin typeface="+mj-lt"/>
              </a:rPr>
              <a:t>Waslala</a:t>
            </a:r>
            <a:r>
              <a:rPr lang="es-ES_tradnl" sz="1200" dirty="0">
                <a:solidFill>
                  <a:schemeClr val="bg2"/>
                </a:solidFill>
                <a:latin typeface="+mj-lt"/>
              </a:rPr>
              <a:t> van a tener </a:t>
            </a:r>
            <a:r>
              <a:rPr lang="es-ES_tradnl" sz="1200" dirty="0">
                <a:solidFill>
                  <a:schemeClr val="bg2"/>
                </a:solidFill>
                <a:highlight>
                  <a:srgbClr val="FFFF00"/>
                </a:highlight>
                <a:latin typeface="+mj-lt"/>
              </a:rPr>
              <a:t>[más / menos / casi igual ] </a:t>
            </a:r>
            <a:r>
              <a:rPr lang="es-ES_tradnl" sz="1200" dirty="0">
                <a:solidFill>
                  <a:schemeClr val="bg2"/>
                </a:solidFill>
                <a:latin typeface="+mj-lt"/>
              </a:rPr>
              <a:t>diversidad de productos que los de Jinotega y </a:t>
            </a:r>
            <a:r>
              <a:rPr lang="es-ES_tradnl" sz="1200" dirty="0" err="1">
                <a:solidFill>
                  <a:schemeClr val="bg2"/>
                </a:solidFill>
                <a:latin typeface="+mj-lt"/>
              </a:rPr>
              <a:t>Segovias</a:t>
            </a:r>
            <a:r>
              <a:rPr lang="es-ES_tradnl" sz="1200" dirty="0">
                <a:solidFill>
                  <a:schemeClr val="bg2"/>
                </a:solidFill>
                <a:latin typeface="+mj-lt"/>
              </a:rPr>
              <a:t> </a:t>
            </a:r>
            <a:endParaRPr lang="es-ES_tradnl" sz="1200" b="0" i="0" u="none" strike="noStrike" dirty="0">
              <a:solidFill>
                <a:schemeClr val="bg2"/>
              </a:solidFill>
              <a:effectLst/>
              <a:latin typeface="+mj-lt"/>
            </a:endParaRPr>
          </a:p>
          <a:p>
            <a:pPr rtl="0" fontAlgn="base">
              <a:spcBef>
                <a:spcPts val="0"/>
              </a:spcBef>
              <a:spcAft>
                <a:spcPts val="0"/>
              </a:spcAft>
              <a:buFont typeface="Arial" panose="020B0604020202020204" pitchFamily="34" charset="0"/>
              <a:buChar char="•"/>
            </a:pPr>
            <a:endParaRPr lang="es-ES_tradnl" sz="1200" dirty="0">
              <a:solidFill>
                <a:schemeClr val="bg2"/>
              </a:solidFill>
              <a:latin typeface="+mj-lt"/>
            </a:endParaRPr>
          </a:p>
          <a:p>
            <a:pPr rtl="0" fontAlgn="base">
              <a:spcBef>
                <a:spcPts val="0"/>
              </a:spcBef>
              <a:spcAft>
                <a:spcPts val="0"/>
              </a:spcAft>
            </a:pPr>
            <a:r>
              <a:rPr lang="es-ES_tradnl" sz="1200" b="1" dirty="0">
                <a:solidFill>
                  <a:schemeClr val="bg2"/>
                </a:solidFill>
                <a:latin typeface="+mj-lt"/>
              </a:rPr>
              <a:t>PI </a:t>
            </a:r>
            <a:r>
              <a:rPr lang="es-ES_tradnl" sz="1200" b="1" i="0" u="none" strike="noStrike" dirty="0">
                <a:solidFill>
                  <a:schemeClr val="bg2"/>
                </a:solidFill>
                <a:effectLst/>
                <a:latin typeface="+mj-lt"/>
              </a:rPr>
              <a:t>2</a:t>
            </a:r>
            <a:r>
              <a:rPr lang="es-ES_tradnl" sz="1200" b="0" i="0" u="none" strike="noStrike" dirty="0">
                <a:solidFill>
                  <a:schemeClr val="bg2"/>
                </a:solidFill>
                <a:effectLst/>
                <a:latin typeface="+mj-lt"/>
              </a:rPr>
              <a:t>: </a:t>
            </a:r>
            <a:r>
              <a:rPr lang="es-ES_tradnl" sz="1200" dirty="0">
                <a:solidFill>
                  <a:schemeClr val="bg2"/>
                </a:solidFill>
                <a:latin typeface="+mj-lt"/>
              </a:rPr>
              <a:t>¿</a:t>
            </a:r>
            <a:r>
              <a:rPr lang="es-ES_tradnl" sz="1200" b="0" i="0" u="none" strike="noStrike" dirty="0">
                <a:solidFill>
                  <a:schemeClr val="bg2"/>
                </a:solidFill>
                <a:effectLst/>
                <a:latin typeface="+mj-lt"/>
              </a:rPr>
              <a:t>Cómo relacionan</a:t>
            </a:r>
            <a:r>
              <a:rPr lang="es-ES_tradnl" sz="1200" dirty="0">
                <a:solidFill>
                  <a:schemeClr val="bg2"/>
                </a:solidFill>
                <a:latin typeface="+mj-lt"/>
              </a:rPr>
              <a:t> los diferentes estrategias de vida y de producción (</a:t>
            </a:r>
            <a:r>
              <a:rPr lang="es-ES_tradnl" sz="1200" dirty="0" err="1">
                <a:solidFill>
                  <a:schemeClr val="bg2"/>
                </a:solidFill>
                <a:latin typeface="+mj-lt"/>
              </a:rPr>
              <a:t>ej</a:t>
            </a:r>
            <a:r>
              <a:rPr lang="es-ES_tradnl" sz="1200" dirty="0">
                <a:solidFill>
                  <a:schemeClr val="bg2"/>
                </a:solidFill>
                <a:latin typeface="+mj-lt"/>
              </a:rPr>
              <a:t>: producción de auto-consumo vs. para la venta) y características del hogar con indicadores claves como seguridad alimentaria, diversidad dietética y vulnerabilidad y resiliencia? </a:t>
            </a:r>
            <a:endParaRPr lang="es-ES_tradnl" sz="1200" b="0" i="0" u="none" strike="noStrike" dirty="0">
              <a:solidFill>
                <a:schemeClr val="bg2"/>
              </a:solidFill>
              <a:effectLst/>
              <a:latin typeface="+mj-lt"/>
            </a:endParaRPr>
          </a:p>
          <a:p>
            <a:pPr rtl="0" fontAlgn="base">
              <a:spcBef>
                <a:spcPts val="0"/>
              </a:spcBef>
              <a:spcAft>
                <a:spcPts val="0"/>
              </a:spcAft>
              <a:buFont typeface="Arial" panose="020B0604020202020204" pitchFamily="34" charset="0"/>
              <a:buChar char="•"/>
            </a:pPr>
            <a:endParaRPr lang="es-ES_tradnl" sz="1200" b="0" i="0" u="none" strike="noStrike" dirty="0">
              <a:solidFill>
                <a:schemeClr val="bg2"/>
              </a:solidFill>
              <a:effectLst/>
              <a:latin typeface="+mj-lt"/>
            </a:endParaRPr>
          </a:p>
          <a:p>
            <a:pPr rtl="0" fontAlgn="base">
              <a:spcBef>
                <a:spcPts val="0"/>
              </a:spcBef>
              <a:spcAft>
                <a:spcPts val="0"/>
              </a:spcAft>
            </a:pPr>
            <a:r>
              <a:rPr lang="es-ES_tradnl" sz="1200" b="1" dirty="0">
                <a:solidFill>
                  <a:schemeClr val="bg2"/>
                </a:solidFill>
                <a:latin typeface="+mj-lt"/>
              </a:rPr>
              <a:t>PI 3</a:t>
            </a:r>
            <a:r>
              <a:rPr lang="es-ES_tradnl" sz="1200" b="1" i="0" u="none" strike="noStrike" dirty="0">
                <a:solidFill>
                  <a:schemeClr val="bg2"/>
                </a:solidFill>
                <a:effectLst/>
                <a:latin typeface="+mj-lt"/>
              </a:rPr>
              <a:t>:</a:t>
            </a:r>
            <a:r>
              <a:rPr lang="es-ES_tradnl" sz="1200" b="0" i="0" u="none" strike="noStrike" dirty="0">
                <a:solidFill>
                  <a:schemeClr val="bg2"/>
                </a:solidFill>
                <a:effectLst/>
                <a:latin typeface="+mj-lt"/>
              </a:rPr>
              <a:t> </a:t>
            </a:r>
            <a:r>
              <a:rPr lang="es-ES_tradnl" sz="1200" dirty="0">
                <a:solidFill>
                  <a:schemeClr val="bg2"/>
                </a:solidFill>
                <a:latin typeface="+mj-lt"/>
              </a:rPr>
              <a:t> ¿ </a:t>
            </a:r>
            <a:r>
              <a:rPr lang="es-ES_tradnl" sz="1200" b="0" i="0" u="none" strike="noStrike" dirty="0">
                <a:solidFill>
                  <a:schemeClr val="bg2"/>
                </a:solidFill>
                <a:effectLst/>
                <a:latin typeface="+mj-lt"/>
              </a:rPr>
              <a:t>Cuales sones las obstáculos y posibilidades para utilizar la agroecología para guiar procesos de diversificación y cambios en sistemas alimentarías que logran relaciones más justas y avance la soberanía (incluyendo la seguridad) alimentaria de los pequeños productores? </a:t>
            </a:r>
            <a:endParaRPr lang="es-ES_tradnl" sz="1050" dirty="0">
              <a:solidFill>
                <a:schemeClr val="bg2"/>
              </a:solidFill>
              <a:latin typeface="+mj-lt"/>
            </a:endParaRPr>
          </a:p>
        </p:txBody>
      </p:sp>
      <p:sp>
        <p:nvSpPr>
          <p:cNvPr id="2" name="TextBox 1">
            <a:extLst>
              <a:ext uri="{FF2B5EF4-FFF2-40B4-BE49-F238E27FC236}">
                <a16:creationId xmlns:a16="http://schemas.microsoft.com/office/drawing/2014/main" id="{1B46800D-6932-AF7C-779B-7BC012962C18}"/>
              </a:ext>
            </a:extLst>
          </p:cNvPr>
          <p:cNvSpPr txBox="1"/>
          <p:nvPr/>
        </p:nvSpPr>
        <p:spPr>
          <a:xfrm>
            <a:off x="478971" y="739051"/>
            <a:ext cx="8266243" cy="1538883"/>
          </a:xfrm>
          <a:prstGeom prst="rect">
            <a:avLst/>
          </a:prstGeom>
          <a:noFill/>
        </p:spPr>
        <p:txBody>
          <a:bodyPr wrap="square" rtlCol="0">
            <a:spAutoFit/>
          </a:bodyPr>
          <a:lstStyle/>
          <a:p>
            <a:r>
              <a:rPr lang="es-ES_tradnl" sz="1600" b="1" dirty="0">
                <a:solidFill>
                  <a:schemeClr val="accent1">
                    <a:lumMod val="50000"/>
                  </a:schemeClr>
                </a:solidFill>
              </a:rPr>
              <a:t>Una actividad de reflexión rápida:  </a:t>
            </a:r>
          </a:p>
          <a:p>
            <a:pPr marL="285750" indent="-285750">
              <a:buFont typeface="Arial" panose="020B0604020202020204" pitchFamily="34" charset="0"/>
              <a:buChar char="•"/>
            </a:pPr>
            <a:r>
              <a:rPr lang="es-ES_tradnl" sz="1600" dirty="0">
                <a:solidFill>
                  <a:schemeClr val="accent1">
                    <a:lumMod val="50000"/>
                  </a:schemeClr>
                </a:solidFill>
              </a:rPr>
              <a:t>Toman un minuto para leer las preguntas de nuevo y piensan sobre cuales son los resultados esperados o hipótesis que piensan que vayan a salir por cada pregunta.</a:t>
            </a:r>
          </a:p>
          <a:p>
            <a:pPr marL="285750" indent="-285750">
              <a:buFont typeface="Arial" panose="020B0604020202020204" pitchFamily="34" charset="0"/>
              <a:buChar char="•"/>
            </a:pPr>
            <a:r>
              <a:rPr lang="es-ES_tradnl" sz="1600" dirty="0">
                <a:solidFill>
                  <a:schemeClr val="accent1">
                    <a:lumMod val="50000"/>
                  </a:schemeClr>
                </a:solidFill>
              </a:rPr>
              <a:t>Toman 3 minutos para empezar con 1 o 2 de las 3 preguntas.</a:t>
            </a:r>
          </a:p>
          <a:p>
            <a:pPr marL="285750" indent="-285750">
              <a:buFont typeface="Arial" panose="020B0604020202020204" pitchFamily="34" charset="0"/>
              <a:buChar char="•"/>
            </a:pPr>
            <a:r>
              <a:rPr lang="es-ES_tradnl" sz="1600" dirty="0">
                <a:solidFill>
                  <a:schemeClr val="accent1">
                    <a:lumMod val="50000"/>
                  </a:schemeClr>
                </a:solidFill>
              </a:rPr>
              <a:t>Hablen con 2-3 de sus vecinos, introduciéndose dialogando sobres sus respuestas.</a:t>
            </a:r>
          </a:p>
          <a:p>
            <a:pPr marL="285750" indent="-285750">
              <a:buFont typeface="Arial" panose="020B0604020202020204" pitchFamily="34" charset="0"/>
              <a:buChar char="•"/>
            </a:pPr>
            <a:endParaRPr lang="es-ES_tradnl" dirty="0"/>
          </a:p>
        </p:txBody>
      </p:sp>
    </p:spTree>
    <p:extLst>
      <p:ext uri="{BB962C8B-B14F-4D97-AF65-F5344CB8AC3E}">
        <p14:creationId xmlns:p14="http://schemas.microsoft.com/office/powerpoint/2010/main" val="69290801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{D3B53EFD-FE59-F141-9F10-94CEAF78C2CB}tf10001120</Template>
  <TotalTime>1410</TotalTime>
  <Words>3536</Words>
  <Application>Microsoft Macintosh PowerPoint</Application>
  <PresentationFormat>On-screen Show (16:9)</PresentationFormat>
  <Paragraphs>711</Paragraphs>
  <Slides>53</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Times New Roman</vt:lpstr>
      <vt:lpstr>Calibri</vt:lpstr>
      <vt:lpstr>Roboto</vt:lpstr>
      <vt:lpstr>Simple Light</vt:lpstr>
      <vt:lpstr>Familias productoras a pequeña escala diversificadas: evaluación de la seguridad alimentaria y del agua, la diversidad dietética y la resiliencia climática de los productores de café, cacao y verduras en Nicaragua</vt:lpstr>
      <vt:lpstr>PowerPoint Presentation</vt:lpstr>
      <vt:lpstr>PowerPoint Presentation</vt:lpstr>
      <vt:lpstr>PowerPoint Presentation</vt:lpstr>
      <vt:lpstr>Ubicacion del estudio </vt:lpstr>
      <vt:lpstr>Preguntas de investigación  </vt:lpstr>
      <vt:lpstr>PowerPoint Presentation</vt:lpstr>
      <vt:lpstr>Tamaño de la muestra de la encuesta por región y organización</vt:lpstr>
      <vt:lpstr>¿Que son resultados esperan ver?  </vt:lpstr>
      <vt:lpstr>PowerPoint Presentation</vt:lpstr>
      <vt:lpstr>Pregunta de Investigación (PI) 1: ¿Que es el nivel de producción diversificado y agroecológica entre productores de pequeña escale vendiendo café, cacao y verduras a mercados nacionales y internacional en el norte de Nicaragua?</vt:lpstr>
      <vt:lpstr>PowerPoint Presentation</vt:lpstr>
      <vt:lpstr>PowerPoint Presentation</vt:lpstr>
      <vt:lpstr>PowerPoint Presentation</vt:lpstr>
      <vt:lpstr>Porcentaje de productos con ventas agrícolas por rubro (n=459)</vt:lpstr>
      <vt:lpstr>Fracción de producto  ocupado por el producto con más valor   </vt:lpstr>
      <vt:lpstr>La índice Gini-Simpson sobre valor de los productos de diversificación  </vt:lpstr>
      <vt:lpstr>Correlaciones entre diversidad productive y  de productos  </vt:lpstr>
      <vt:lpstr>Pregunta de Investigación (PI) 2: ¿Cómo relacionan los diferentes estrategias de vida y de producción (ej: producción de auto-consumo vs. para la venta) y características del hogar con indicadores claves como seguridad alimentaria, diversidad dietética y vulnerabilidad y resiliencia? </vt:lpstr>
      <vt:lpstr>Análisis de demografía comparativa </vt:lpstr>
      <vt:lpstr>Tamaño de finca </vt:lpstr>
      <vt:lpstr>Los medios de vida, ingresos y bienes </vt:lpstr>
      <vt:lpstr>Fuentes de ingreso comparativo  </vt:lpstr>
      <vt:lpstr>Meses de escasez de alimentos y de agua </vt:lpstr>
      <vt:lpstr>PowerPoint Presentation</vt:lpstr>
      <vt:lpstr>PowerPoint Presentation</vt:lpstr>
      <vt:lpstr>PowerPoint Presentation</vt:lpstr>
      <vt:lpstr>Correlaciones con el numero de meses de escasez agua y mecanismos de afrontamiento</vt:lpstr>
      <vt:lpstr>PowerPoint Presentation</vt:lpstr>
      <vt:lpstr>Seguridad alimentaria nutricional  – diversidad de dieta </vt:lpstr>
      <vt:lpstr>PowerPoint Presentation</vt:lpstr>
      <vt:lpstr>PowerPoint Presentation</vt:lpstr>
      <vt:lpstr>Fracción de producto  ocupado por el producto con más valor   </vt:lpstr>
      <vt:lpstr>PowerPoint Presentation</vt:lpstr>
      <vt:lpstr>PowerPoint Presentation</vt:lpstr>
      <vt:lpstr>PowerPoint Presentation</vt:lpstr>
      <vt:lpstr>Capacidad adaptive / resiliencia </vt:lpstr>
      <vt:lpstr>Fuentes de apoyo para enfrentar peligros  (resiliencia)</vt:lpstr>
      <vt:lpstr>¿Que son resultados esperan ver?  </vt:lpstr>
      <vt:lpstr>Pregunta de Investigación (PI) 3:  PI 3: ¿Cuales sones las obstáculos y posibilidades para utilizar la agroecología para guiar procesos de diversificación y cambios en sistemas alimentarías que augmenten la soberanía alimentaria de los pequeños productores?  </vt:lpstr>
      <vt:lpstr>PowerPoint Presentation</vt:lpstr>
      <vt:lpstr>PowerPoint Presentation</vt:lpstr>
      <vt:lpstr>PowerPoint Presentation</vt:lpstr>
      <vt:lpstr>PowerPoint Presentation</vt:lpstr>
      <vt:lpstr>Soberanía alimentaria – resultados preliminares </vt:lpstr>
      <vt:lpstr>Oportunidades y Desafíos Estructurales   </vt:lpstr>
      <vt:lpstr>PowerPoint Presentation</vt:lpstr>
      <vt:lpstr>Conclusiones – </vt:lpstr>
      <vt:lpstr>Conclusiones – </vt:lpstr>
      <vt:lpstr>Conclusiones – </vt:lpstr>
      <vt:lpstr>Conclusiones – </vt:lpstr>
      <vt:lpstr>Conclusiones preliminares </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R</dc:title>
  <cp:lastModifiedBy>Microsoft Office User</cp:lastModifiedBy>
  <cp:revision>57</cp:revision>
  <dcterms:modified xsi:type="dcterms:W3CDTF">2024-07-12T20:29:16Z</dcterms:modified>
</cp:coreProperties>
</file>